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355" r:id="rId2"/>
    <p:sldId id="259" r:id="rId3"/>
    <p:sldId id="353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60" r:id="rId19"/>
    <p:sldId id="274" r:id="rId20"/>
    <p:sldId id="36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84" r:id="rId30"/>
    <p:sldId id="283" r:id="rId31"/>
    <p:sldId id="289" r:id="rId32"/>
    <p:sldId id="290" r:id="rId33"/>
    <p:sldId id="291" r:id="rId34"/>
    <p:sldId id="292" r:id="rId35"/>
    <p:sldId id="293" r:id="rId36"/>
    <p:sldId id="382" r:id="rId37"/>
    <p:sldId id="383" r:id="rId38"/>
    <p:sldId id="381" r:id="rId39"/>
    <p:sldId id="380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405" r:id="rId49"/>
    <p:sldId id="385" r:id="rId50"/>
    <p:sldId id="402" r:id="rId51"/>
    <p:sldId id="386" r:id="rId52"/>
    <p:sldId id="387" r:id="rId53"/>
    <p:sldId id="388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399" r:id="rId65"/>
    <p:sldId id="374" r:id="rId66"/>
    <p:sldId id="375" r:id="rId67"/>
    <p:sldId id="376" r:id="rId68"/>
    <p:sldId id="377" r:id="rId69"/>
    <p:sldId id="302" r:id="rId70"/>
    <p:sldId id="379" r:id="rId71"/>
    <p:sldId id="303" r:id="rId72"/>
    <p:sldId id="304" r:id="rId73"/>
    <p:sldId id="305" r:id="rId74"/>
    <p:sldId id="306" r:id="rId75"/>
    <p:sldId id="307" r:id="rId76"/>
    <p:sldId id="308" r:id="rId77"/>
    <p:sldId id="361" r:id="rId78"/>
    <p:sldId id="309" r:id="rId79"/>
    <p:sldId id="310" r:id="rId80"/>
    <p:sldId id="403" r:id="rId81"/>
    <p:sldId id="404" r:id="rId82"/>
    <p:sldId id="400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44" d="100"/>
          <a:sy n="44" d="100"/>
        </p:scale>
        <p:origin x="78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12" Type="http://schemas.openxmlformats.org/officeDocument/2006/relationships/image" Target="../media/image33.wmf"/><Relationship Id="rId2" Type="http://schemas.openxmlformats.org/officeDocument/2006/relationships/image" Target="../media/image23.wmf"/><Relationship Id="rId1" Type="http://schemas.openxmlformats.org/officeDocument/2006/relationships/image" Target="../media/image22.emf"/><Relationship Id="rId6" Type="http://schemas.openxmlformats.org/officeDocument/2006/relationships/image" Target="../media/image27.wmf"/><Relationship Id="rId11" Type="http://schemas.openxmlformats.org/officeDocument/2006/relationships/image" Target="../media/image32.wmf"/><Relationship Id="rId5" Type="http://schemas.openxmlformats.org/officeDocument/2006/relationships/image" Target="../media/image26.wmf"/><Relationship Id="rId10" Type="http://schemas.openxmlformats.org/officeDocument/2006/relationships/image" Target="../media/image31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29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4" Type="http://schemas.openxmlformats.org/officeDocument/2006/relationships/image" Target="../media/image6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7.wmf"/><Relationship Id="rId1" Type="http://schemas.openxmlformats.org/officeDocument/2006/relationships/image" Target="../media/image78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8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77.wmf"/><Relationship Id="rId1" Type="http://schemas.openxmlformats.org/officeDocument/2006/relationships/image" Target="../media/image84.wmf"/><Relationship Id="rId6" Type="http://schemas.openxmlformats.org/officeDocument/2006/relationships/image" Target="../media/image82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4" Type="http://schemas.openxmlformats.org/officeDocument/2006/relationships/image" Target="../media/image92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97.wmf"/><Relationship Id="rId1" Type="http://schemas.openxmlformats.org/officeDocument/2006/relationships/image" Target="../media/image44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77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7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B4134-200C-4294-AB8C-7A6A36FD1367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97289-2EB6-49AC-945B-CCDE192BF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01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3870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454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5488"/>
            <a:ext cx="6376988" cy="3587750"/>
          </a:xfrm>
          <a:ln w="12700" cap="flat">
            <a:solidFill>
              <a:schemeClr val="tx1"/>
            </a:solidFill>
          </a:ln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2475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427" tIns="44713" rIns="89427" bIns="44713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762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3075" y="725488"/>
            <a:ext cx="6376988" cy="3587750"/>
          </a:xfrm>
          <a:ln w="12700" cap="flat">
            <a:solidFill>
              <a:schemeClr val="tx1"/>
            </a:solidFill>
          </a:ln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2475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427" tIns="44713" rIns="89427" bIns="44713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5686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70265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19138"/>
            <a:ext cx="6400800" cy="360045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60888"/>
            <a:ext cx="536257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5989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65"/>
          <a:stretch/>
        </p:blipFill>
        <p:spPr>
          <a:xfrm>
            <a:off x="-21773" y="-17814"/>
            <a:ext cx="12852029" cy="2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5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4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9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79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33D19-A3DF-445B-9091-5082B561ECE0}" type="datetimeFigureOut">
              <a:rPr lang="en-PH" smtClean="0"/>
              <a:t>06/06/2017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0F591-A14C-4647-9777-EB9A184F0448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1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29.wmf"/><Relationship Id="rId26" Type="http://schemas.openxmlformats.org/officeDocument/2006/relationships/image" Target="../media/image33.wmf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6.bin"/><Relationship Id="rId25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32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7.wmf"/><Relationship Id="rId22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36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40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3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eople.revoledu.com/kardi/tutorial/SVM/purchase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5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69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58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7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74.png"/><Relationship Id="rId4" Type="http://schemas.openxmlformats.org/officeDocument/2006/relationships/image" Target="../media/image73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76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70.bin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80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8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83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8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86.wmf"/><Relationship Id="rId4" Type="http://schemas.openxmlformats.org/officeDocument/2006/relationships/image" Target="../media/image84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82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88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92.wmf"/><Relationship Id="rId4" Type="http://schemas.openxmlformats.org/officeDocument/2006/relationships/image" Target="../media/image89.wmf"/><Relationship Id="rId9" Type="http://schemas.openxmlformats.org/officeDocument/2006/relationships/oleObject" Target="../embeddings/oleObject8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9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8.png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86.bin"/><Relationship Id="rId10" Type="http://schemas.openxmlformats.org/officeDocument/2006/relationships/image" Target="../media/image45.wmf"/><Relationship Id="rId4" Type="http://schemas.openxmlformats.org/officeDocument/2006/relationships/image" Target="../media/image99.png"/><Relationship Id="rId9" Type="http://schemas.openxmlformats.org/officeDocument/2006/relationships/oleObject" Target="../embeddings/oleObject88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revoledu.com/kardi/tutorial/LDA/Numerical%20Example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2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7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15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16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17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" TargetMode="External"/><Relationship Id="rId2" Type="http://schemas.openxmlformats.org/officeDocument/2006/relationships/hyperlink" Target="http://www.support-vector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eople.revoledu.com/kardi/tutorial/SVM/SVM+in+Python.html" TargetMode="External"/><Relationship Id="rId4" Type="http://schemas.openxmlformats.org/officeDocument/2006/relationships/hyperlink" Target="http://people.revoledu.com/kardi/tutorial/SVM/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19.png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3.png"/><Relationship Id="rId4" Type="http://schemas.openxmlformats.org/officeDocument/2006/relationships/hyperlink" Target="http://www.kernel-machines.org/papers/Burges98.ps.gz" TargetMode="External"/><Relationship Id="rId9" Type="http://schemas.openxmlformats.org/officeDocument/2006/relationships/hyperlink" Target="http://people.revoledu.com/kardi/tutorial/SVM/purchas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revoledu.com/kardi/tutorial/" TargetMode="External"/><Relationship Id="rId2" Type="http://schemas.openxmlformats.org/officeDocument/2006/relationships/hyperlink" Target="http://people.revoledu.com/kard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3975"/>
            <a:ext cx="12202633" cy="9151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65"/>
          <a:stretch/>
        </p:blipFill>
        <p:spPr>
          <a:xfrm>
            <a:off x="-21773" y="-17814"/>
            <a:ext cx="12852029" cy="2423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altLang="en-US" dirty="0" smtClean="0">
                <a:solidFill>
                  <a:schemeClr val="folHlink"/>
                </a:solidFill>
              </a:rPr>
              <a:t>Support </a:t>
            </a:r>
            <a:r>
              <a:rPr lang="de-AT" altLang="en-US" dirty="0">
                <a:solidFill>
                  <a:schemeClr val="folHlink"/>
                </a:solidFill>
              </a:rPr>
              <a:t>Vector Machine</a:t>
            </a:r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With an Introduction to Supervised Learning</a:t>
            </a:r>
          </a:p>
          <a:p>
            <a:r>
              <a:rPr lang="en-PH" dirty="0" smtClean="0"/>
              <a:t>Kardi Teknomo (ADMU)</a:t>
            </a:r>
          </a:p>
          <a:p>
            <a:r>
              <a:rPr lang="en-PH" dirty="0" smtClean="0"/>
              <a:t>Kristofer </a:t>
            </a:r>
            <a:r>
              <a:rPr lang="en-PH" dirty="0" err="1" smtClean="0"/>
              <a:t>delas</a:t>
            </a:r>
            <a:r>
              <a:rPr lang="en-PH" dirty="0" smtClean="0"/>
              <a:t> </a:t>
            </a:r>
            <a:r>
              <a:rPr lang="en-PH" dirty="0" err="1" smtClean="0"/>
              <a:t>Penas</a:t>
            </a:r>
            <a:r>
              <a:rPr lang="en-PH" dirty="0" smtClean="0"/>
              <a:t> (UPD)</a:t>
            </a:r>
          </a:p>
        </p:txBody>
      </p:sp>
    </p:spTree>
    <p:extLst>
      <p:ext uri="{BB962C8B-B14F-4D97-AF65-F5344CB8AC3E}">
        <p14:creationId xmlns:p14="http://schemas.microsoft.com/office/powerpoint/2010/main" val="41768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28800" y="5434013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Other possible solutions</a:t>
            </a: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1425"/>
          <a:ext cx="4724400" cy="438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1425"/>
                        <a:ext cx="4724400" cy="438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3" name="Line 5"/>
          <p:cNvSpPr>
            <a:spLocks noChangeShapeType="1"/>
          </p:cNvSpPr>
          <p:nvPr/>
        </p:nvSpPr>
        <p:spPr bwMode="auto">
          <a:xfrm>
            <a:off x="4191000" y="28194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4" name="Line 6"/>
          <p:cNvSpPr>
            <a:spLocks noChangeShapeType="1"/>
          </p:cNvSpPr>
          <p:nvPr/>
        </p:nvSpPr>
        <p:spPr bwMode="auto">
          <a:xfrm>
            <a:off x="4191000" y="2590800"/>
            <a:ext cx="4191000" cy="13716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5" name="Line 7"/>
          <p:cNvSpPr>
            <a:spLocks noChangeShapeType="1"/>
          </p:cNvSpPr>
          <p:nvPr/>
        </p:nvSpPr>
        <p:spPr bwMode="auto">
          <a:xfrm>
            <a:off x="4191000" y="2209800"/>
            <a:ext cx="4191000" cy="2209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6" name="Line 8"/>
          <p:cNvSpPr>
            <a:spLocks noChangeShapeType="1"/>
          </p:cNvSpPr>
          <p:nvPr/>
        </p:nvSpPr>
        <p:spPr bwMode="auto">
          <a:xfrm>
            <a:off x="4191000" y="2667000"/>
            <a:ext cx="4191000" cy="19050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7" name="Line 9"/>
          <p:cNvSpPr>
            <a:spLocks noChangeShapeType="1"/>
          </p:cNvSpPr>
          <p:nvPr/>
        </p:nvSpPr>
        <p:spPr bwMode="auto">
          <a:xfrm>
            <a:off x="4191000" y="2438400"/>
            <a:ext cx="4191000" cy="1600200"/>
          </a:xfrm>
          <a:prstGeom prst="line">
            <a:avLst/>
          </a:prstGeom>
          <a:noFill/>
          <a:ln w="19050">
            <a:solidFill>
              <a:srgbClr val="FF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 animBg="1"/>
      <p:bldP spid="104454" grpId="0" animBg="1"/>
      <p:bldP spid="104455" grpId="0" animBg="1"/>
      <p:bldP spid="104456" grpId="0" animBg="1"/>
      <p:bldP spid="1044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0363" y="3438526"/>
            <a:ext cx="8534400" cy="76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Which one is better? B1 or B2?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How do you define better?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06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1055" y="5440364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Find hyperplane </a:t>
            </a:r>
            <a:r>
              <a:rPr lang="en-US" altLang="en-US" sz="2400" dirty="0">
                <a:solidFill>
                  <a:srgbClr val="FF0000"/>
                </a:solidFill>
              </a:rPr>
              <a:t>maximizes</a:t>
            </a:r>
            <a:r>
              <a:rPr lang="en-US" altLang="en-US" sz="2400" dirty="0"/>
              <a:t> the margin =&gt; B1 is better than B2</a:t>
            </a:r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7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Another way to look at it</a:t>
            </a:r>
            <a:endParaRPr lang="en-US" altLang="en-US" smtClean="0"/>
          </a:p>
        </p:txBody>
      </p:sp>
      <p:sp>
        <p:nvSpPr>
          <p:cNvPr id="38915" name="Oval 3"/>
          <p:cNvSpPr>
            <a:spLocks noChangeArrowheads="1"/>
          </p:cNvSpPr>
          <p:nvPr/>
        </p:nvSpPr>
        <p:spPr bwMode="auto">
          <a:xfrm>
            <a:off x="2695576" y="2143125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2376488" y="2881314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2914651" y="3076575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4824413" y="285750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9" name="Oval 7"/>
          <p:cNvSpPr>
            <a:spLocks noChangeArrowheads="1"/>
          </p:cNvSpPr>
          <p:nvPr/>
        </p:nvSpPr>
        <p:spPr bwMode="auto">
          <a:xfrm>
            <a:off x="4148138" y="2595564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2814638" y="361950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5395913" y="271462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4605338" y="335280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3" name="Oval 11"/>
          <p:cNvSpPr>
            <a:spLocks noChangeArrowheads="1"/>
          </p:cNvSpPr>
          <p:nvPr/>
        </p:nvSpPr>
        <p:spPr bwMode="auto">
          <a:xfrm>
            <a:off x="3643313" y="341947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3638551" y="4014789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5" name="Oval 13"/>
          <p:cNvSpPr>
            <a:spLocks noChangeArrowheads="1"/>
          </p:cNvSpPr>
          <p:nvPr/>
        </p:nvSpPr>
        <p:spPr bwMode="auto">
          <a:xfrm>
            <a:off x="4576763" y="229552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4486276" y="4105275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195888" y="234315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4148138" y="326707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4357688" y="3833814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5395913" y="322897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1" name="Oval 19"/>
          <p:cNvSpPr>
            <a:spLocks noChangeArrowheads="1"/>
          </p:cNvSpPr>
          <p:nvPr/>
        </p:nvSpPr>
        <p:spPr bwMode="auto">
          <a:xfrm>
            <a:off x="3590926" y="1995489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5967413" y="4329113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7191376" y="426720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4" name="Rectangle 22"/>
          <p:cNvSpPr>
            <a:spLocks noChangeArrowheads="1"/>
          </p:cNvSpPr>
          <p:nvPr/>
        </p:nvSpPr>
        <p:spPr bwMode="auto">
          <a:xfrm>
            <a:off x="5600701" y="504825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5610226" y="5872163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6" name="Rectangle 24"/>
          <p:cNvSpPr>
            <a:spLocks noChangeArrowheads="1"/>
          </p:cNvSpPr>
          <p:nvPr/>
        </p:nvSpPr>
        <p:spPr bwMode="auto">
          <a:xfrm>
            <a:off x="5162551" y="578167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6329363" y="5676901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8" name="Rectangle 26"/>
          <p:cNvSpPr>
            <a:spLocks noChangeArrowheads="1"/>
          </p:cNvSpPr>
          <p:nvPr/>
        </p:nvSpPr>
        <p:spPr bwMode="auto">
          <a:xfrm>
            <a:off x="7167563" y="5757863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6805613" y="5024438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0" name="Rectangle 28"/>
          <p:cNvSpPr>
            <a:spLocks noChangeArrowheads="1"/>
          </p:cNvSpPr>
          <p:nvPr/>
        </p:nvSpPr>
        <p:spPr bwMode="auto">
          <a:xfrm>
            <a:off x="6843713" y="3876676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7639051" y="525780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2" name="Rectangle 30"/>
          <p:cNvSpPr>
            <a:spLocks noChangeArrowheads="1"/>
          </p:cNvSpPr>
          <p:nvPr/>
        </p:nvSpPr>
        <p:spPr bwMode="auto">
          <a:xfrm>
            <a:off x="6619876" y="4424363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6143626" y="516255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4" name="Rectangle 32"/>
          <p:cNvSpPr>
            <a:spLocks noChangeArrowheads="1"/>
          </p:cNvSpPr>
          <p:nvPr/>
        </p:nvSpPr>
        <p:spPr bwMode="auto">
          <a:xfrm>
            <a:off x="7758113" y="4848226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853363" y="3729038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7186" name="Line 34"/>
          <p:cNvSpPr>
            <a:spLocks noChangeShapeType="1"/>
          </p:cNvSpPr>
          <p:nvPr/>
        </p:nvSpPr>
        <p:spPr bwMode="auto">
          <a:xfrm flipV="1">
            <a:off x="3338514" y="1914526"/>
            <a:ext cx="4586287" cy="4329113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7" name="Rectangle 34"/>
          <p:cNvSpPr>
            <a:spLocks noChangeArrowheads="1"/>
          </p:cNvSpPr>
          <p:nvPr/>
        </p:nvSpPr>
        <p:spPr bwMode="auto">
          <a:xfrm>
            <a:off x="7148513" y="1333501"/>
            <a:ext cx="3251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Best Linear Separator?</a:t>
            </a:r>
          </a:p>
        </p:txBody>
      </p:sp>
    </p:spTree>
    <p:extLst>
      <p:ext uri="{BB962C8B-B14F-4D97-AF65-F5344CB8AC3E}">
        <p14:creationId xmlns:p14="http://schemas.microsoft.com/office/powerpoint/2010/main" val="228385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8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Closest Points in Convex Hulls</a:t>
            </a:r>
          </a:p>
        </p:txBody>
      </p:sp>
      <p:sp>
        <p:nvSpPr>
          <p:cNvPr id="39939" name="Oval 3"/>
          <p:cNvSpPr>
            <a:spLocks noChangeArrowheads="1"/>
          </p:cNvSpPr>
          <p:nvPr/>
        </p:nvSpPr>
        <p:spPr bwMode="auto">
          <a:xfrm>
            <a:off x="2695576" y="1644360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2376488" y="2382549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2914651" y="2577810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4824413" y="235873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4148138" y="2096799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2814638" y="312073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5395913" y="221586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4605338" y="285403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3643313" y="292071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3638551" y="3516024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4576763" y="179676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4572001" y="3549360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5195888" y="1844385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4148138" y="276831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4357688" y="3335049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5395913" y="2730210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3590926" y="1496724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6" name="Rectangle 20"/>
          <p:cNvSpPr>
            <a:spLocks noChangeArrowheads="1"/>
          </p:cNvSpPr>
          <p:nvPr/>
        </p:nvSpPr>
        <p:spPr bwMode="auto">
          <a:xfrm>
            <a:off x="5967413" y="3830348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7191376" y="376843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8" name="Rectangle 22"/>
          <p:cNvSpPr>
            <a:spLocks noChangeArrowheads="1"/>
          </p:cNvSpPr>
          <p:nvPr/>
        </p:nvSpPr>
        <p:spPr bwMode="auto">
          <a:xfrm>
            <a:off x="5600701" y="454948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5610226" y="5373398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0" name="Rectangle 24"/>
          <p:cNvSpPr>
            <a:spLocks noChangeArrowheads="1"/>
          </p:cNvSpPr>
          <p:nvPr/>
        </p:nvSpPr>
        <p:spPr bwMode="auto">
          <a:xfrm>
            <a:off x="5162551" y="5282911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6329363" y="5178136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2" name="Rectangle 26"/>
          <p:cNvSpPr>
            <a:spLocks noChangeArrowheads="1"/>
          </p:cNvSpPr>
          <p:nvPr/>
        </p:nvSpPr>
        <p:spPr bwMode="auto">
          <a:xfrm>
            <a:off x="7167563" y="5259098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6805613" y="4525673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4" name="Rectangle 28"/>
          <p:cNvSpPr>
            <a:spLocks noChangeArrowheads="1"/>
          </p:cNvSpPr>
          <p:nvPr/>
        </p:nvSpPr>
        <p:spPr bwMode="auto">
          <a:xfrm>
            <a:off x="6843713" y="3377911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7639051" y="475903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6" name="Rectangle 30"/>
          <p:cNvSpPr>
            <a:spLocks noChangeArrowheads="1"/>
          </p:cNvSpPr>
          <p:nvPr/>
        </p:nvSpPr>
        <p:spPr bwMode="auto">
          <a:xfrm>
            <a:off x="6619876" y="3925598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6143626" y="4663786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8" name="Rectangle 32"/>
          <p:cNvSpPr>
            <a:spLocks noChangeArrowheads="1"/>
          </p:cNvSpPr>
          <p:nvPr/>
        </p:nvSpPr>
        <p:spPr bwMode="auto">
          <a:xfrm>
            <a:off x="7758113" y="4349461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9" name="Rectangle 33"/>
          <p:cNvSpPr>
            <a:spLocks noChangeArrowheads="1"/>
          </p:cNvSpPr>
          <p:nvPr/>
        </p:nvSpPr>
        <p:spPr bwMode="auto">
          <a:xfrm>
            <a:off x="7853363" y="3230273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 flipV="1">
            <a:off x="4724400" y="2858799"/>
            <a:ext cx="800100" cy="7572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1" name="Line 35"/>
          <p:cNvSpPr>
            <a:spLocks noChangeShapeType="1"/>
          </p:cNvSpPr>
          <p:nvPr/>
        </p:nvSpPr>
        <p:spPr bwMode="auto">
          <a:xfrm flipH="1" flipV="1">
            <a:off x="2947988" y="3225510"/>
            <a:ext cx="742950" cy="4000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flipH="1" flipV="1">
            <a:off x="3729038" y="3620799"/>
            <a:ext cx="971550" cy="285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 flipH="1" flipV="1">
            <a:off x="2505076" y="2496849"/>
            <a:ext cx="442913" cy="70008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 flipV="1">
            <a:off x="2514601" y="1734848"/>
            <a:ext cx="271463" cy="742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 flipV="1">
            <a:off x="2795589" y="1615785"/>
            <a:ext cx="885825" cy="1285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6" name="Line 40"/>
          <p:cNvSpPr>
            <a:spLocks noChangeShapeType="1"/>
          </p:cNvSpPr>
          <p:nvPr/>
        </p:nvSpPr>
        <p:spPr bwMode="auto">
          <a:xfrm>
            <a:off x="3705226" y="1596736"/>
            <a:ext cx="1571625" cy="3286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>
            <a:off x="5343525" y="1949161"/>
            <a:ext cx="128588" cy="3286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>
            <a:off x="5481639" y="2387310"/>
            <a:ext cx="28575" cy="5143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 flipV="1">
            <a:off x="5262564" y="3897024"/>
            <a:ext cx="771525" cy="14430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0" name="Line 44"/>
          <p:cNvSpPr>
            <a:spLocks noChangeShapeType="1"/>
          </p:cNvSpPr>
          <p:nvPr/>
        </p:nvSpPr>
        <p:spPr bwMode="auto">
          <a:xfrm flipV="1">
            <a:off x="6100764" y="3435061"/>
            <a:ext cx="828675" cy="4429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1" name="Line 45"/>
          <p:cNvSpPr>
            <a:spLocks noChangeShapeType="1"/>
          </p:cNvSpPr>
          <p:nvPr/>
        </p:nvSpPr>
        <p:spPr bwMode="auto">
          <a:xfrm flipV="1">
            <a:off x="5786438" y="5349586"/>
            <a:ext cx="14144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2" name="Line 46"/>
          <p:cNvSpPr>
            <a:spLocks noChangeShapeType="1"/>
          </p:cNvSpPr>
          <p:nvPr/>
        </p:nvSpPr>
        <p:spPr bwMode="auto">
          <a:xfrm>
            <a:off x="5295901" y="5416260"/>
            <a:ext cx="428625" cy="7143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3" name="Line 47"/>
          <p:cNvSpPr>
            <a:spLocks noChangeShapeType="1"/>
          </p:cNvSpPr>
          <p:nvPr/>
        </p:nvSpPr>
        <p:spPr bwMode="auto">
          <a:xfrm flipV="1">
            <a:off x="7281863" y="4873335"/>
            <a:ext cx="442912" cy="52863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4" name="Line 48"/>
          <p:cNvSpPr>
            <a:spLocks noChangeShapeType="1"/>
          </p:cNvSpPr>
          <p:nvPr/>
        </p:nvSpPr>
        <p:spPr bwMode="auto">
          <a:xfrm flipV="1">
            <a:off x="7762875" y="4468524"/>
            <a:ext cx="114300" cy="3714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5" name="Line 49"/>
          <p:cNvSpPr>
            <a:spLocks noChangeShapeType="1"/>
          </p:cNvSpPr>
          <p:nvPr/>
        </p:nvSpPr>
        <p:spPr bwMode="auto">
          <a:xfrm flipV="1">
            <a:off x="6972300" y="3320760"/>
            <a:ext cx="971550" cy="1143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6" name="Line 50"/>
          <p:cNvSpPr>
            <a:spLocks noChangeShapeType="1"/>
          </p:cNvSpPr>
          <p:nvPr/>
        </p:nvSpPr>
        <p:spPr bwMode="auto">
          <a:xfrm flipV="1">
            <a:off x="7867651" y="3358861"/>
            <a:ext cx="85725" cy="11144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87" name="Oval 51"/>
          <p:cNvSpPr>
            <a:spLocks noChangeArrowheads="1"/>
          </p:cNvSpPr>
          <p:nvPr/>
        </p:nvSpPr>
        <p:spPr bwMode="auto">
          <a:xfrm>
            <a:off x="5095876" y="2987386"/>
            <a:ext cx="314325" cy="314325"/>
          </a:xfrm>
          <a:prstGeom prst="ellipse">
            <a:avLst/>
          </a:prstGeom>
          <a:solidFill>
            <a:srgbClr val="66FF66"/>
          </a:solidFill>
          <a:ln w="2857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400">
              <a:solidFill>
                <a:srgbClr val="66FF66"/>
              </a:solidFill>
              <a:latin typeface="Helvetica-Narrow" pitchFamily="34" charset="0"/>
            </a:endParaRPr>
          </a:p>
        </p:txBody>
      </p:sp>
      <p:sp>
        <p:nvSpPr>
          <p:cNvPr id="39988" name="Oval 52"/>
          <p:cNvSpPr>
            <a:spLocks noChangeArrowheads="1"/>
          </p:cNvSpPr>
          <p:nvPr/>
        </p:nvSpPr>
        <p:spPr bwMode="auto">
          <a:xfrm>
            <a:off x="5919789" y="3782724"/>
            <a:ext cx="314325" cy="314325"/>
          </a:xfrm>
          <a:prstGeom prst="ellipse">
            <a:avLst/>
          </a:prstGeom>
          <a:solidFill>
            <a:srgbClr val="66FF66"/>
          </a:solidFill>
          <a:ln w="2857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400">
              <a:solidFill>
                <a:srgbClr val="66FF66"/>
              </a:solidFill>
              <a:latin typeface="Helvetica-Narrow" pitchFamily="34" charset="0"/>
            </a:endParaRPr>
          </a:p>
        </p:txBody>
      </p:sp>
      <p:sp>
        <p:nvSpPr>
          <p:cNvPr id="39989" name="Text Box 53"/>
          <p:cNvSpPr txBox="1">
            <a:spLocks noChangeArrowheads="1"/>
          </p:cNvSpPr>
          <p:nvPr/>
        </p:nvSpPr>
        <p:spPr bwMode="auto">
          <a:xfrm>
            <a:off x="5932489" y="3235035"/>
            <a:ext cx="3651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 i="1">
                <a:latin typeface="Times" panose="02020603050405020304" pitchFamily="18" charset="0"/>
              </a:rPr>
              <a:t>c</a:t>
            </a:r>
          </a:p>
        </p:txBody>
      </p:sp>
      <p:sp>
        <p:nvSpPr>
          <p:cNvPr id="39990" name="Text Box 54"/>
          <p:cNvSpPr txBox="1">
            <a:spLocks noChangeArrowheads="1"/>
          </p:cNvSpPr>
          <p:nvPr/>
        </p:nvSpPr>
        <p:spPr bwMode="auto">
          <a:xfrm>
            <a:off x="5013325" y="2530185"/>
            <a:ext cx="3873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 i="1">
                <a:latin typeface="Times" panose="02020603050405020304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711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Plane Bisect Closest Points </a:t>
            </a:r>
          </a:p>
        </p:txBody>
      </p:sp>
      <p:sp>
        <p:nvSpPr>
          <p:cNvPr id="7172" name="Oval 3"/>
          <p:cNvSpPr>
            <a:spLocks noChangeArrowheads="1"/>
          </p:cNvSpPr>
          <p:nvPr/>
        </p:nvSpPr>
        <p:spPr bwMode="auto">
          <a:xfrm>
            <a:off x="2695576" y="166513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3" name="Oval 4"/>
          <p:cNvSpPr>
            <a:spLocks noChangeArrowheads="1"/>
          </p:cNvSpPr>
          <p:nvPr/>
        </p:nvSpPr>
        <p:spPr bwMode="auto">
          <a:xfrm>
            <a:off x="2376488" y="240332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4" name="Oval 5"/>
          <p:cNvSpPr>
            <a:spLocks noChangeArrowheads="1"/>
          </p:cNvSpPr>
          <p:nvPr/>
        </p:nvSpPr>
        <p:spPr bwMode="auto">
          <a:xfrm>
            <a:off x="2914651" y="259858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Oval 6"/>
          <p:cNvSpPr>
            <a:spLocks noChangeArrowheads="1"/>
          </p:cNvSpPr>
          <p:nvPr/>
        </p:nvSpPr>
        <p:spPr bwMode="auto">
          <a:xfrm>
            <a:off x="4824413" y="23795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6" name="Oval 7"/>
          <p:cNvSpPr>
            <a:spLocks noChangeArrowheads="1"/>
          </p:cNvSpPr>
          <p:nvPr/>
        </p:nvSpPr>
        <p:spPr bwMode="auto">
          <a:xfrm>
            <a:off x="4148138" y="211757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7" name="Oval 8"/>
          <p:cNvSpPr>
            <a:spLocks noChangeArrowheads="1"/>
          </p:cNvSpPr>
          <p:nvPr/>
        </p:nvSpPr>
        <p:spPr bwMode="auto">
          <a:xfrm>
            <a:off x="2814638" y="31415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8" name="Oval 9"/>
          <p:cNvSpPr>
            <a:spLocks noChangeArrowheads="1"/>
          </p:cNvSpPr>
          <p:nvPr/>
        </p:nvSpPr>
        <p:spPr bwMode="auto">
          <a:xfrm>
            <a:off x="5395913" y="223663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9" name="Oval 10"/>
          <p:cNvSpPr>
            <a:spLocks noChangeArrowheads="1"/>
          </p:cNvSpPr>
          <p:nvPr/>
        </p:nvSpPr>
        <p:spPr bwMode="auto">
          <a:xfrm>
            <a:off x="4605338" y="28748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0" name="Oval 11"/>
          <p:cNvSpPr>
            <a:spLocks noChangeArrowheads="1"/>
          </p:cNvSpPr>
          <p:nvPr/>
        </p:nvSpPr>
        <p:spPr bwMode="auto">
          <a:xfrm>
            <a:off x="3643313" y="29414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1" name="Oval 12"/>
          <p:cNvSpPr>
            <a:spLocks noChangeArrowheads="1"/>
          </p:cNvSpPr>
          <p:nvPr/>
        </p:nvSpPr>
        <p:spPr bwMode="auto">
          <a:xfrm>
            <a:off x="3638551" y="3536803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2" name="Oval 13"/>
          <p:cNvSpPr>
            <a:spLocks noChangeArrowheads="1"/>
          </p:cNvSpPr>
          <p:nvPr/>
        </p:nvSpPr>
        <p:spPr bwMode="auto">
          <a:xfrm>
            <a:off x="4576763" y="181753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3" name="Oval 14"/>
          <p:cNvSpPr>
            <a:spLocks noChangeArrowheads="1"/>
          </p:cNvSpPr>
          <p:nvPr/>
        </p:nvSpPr>
        <p:spPr bwMode="auto">
          <a:xfrm>
            <a:off x="4572001" y="357013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4" name="Oval 15"/>
          <p:cNvSpPr>
            <a:spLocks noChangeArrowheads="1"/>
          </p:cNvSpPr>
          <p:nvPr/>
        </p:nvSpPr>
        <p:spPr bwMode="auto">
          <a:xfrm>
            <a:off x="5195888" y="186516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5" name="Oval 16"/>
          <p:cNvSpPr>
            <a:spLocks noChangeArrowheads="1"/>
          </p:cNvSpPr>
          <p:nvPr/>
        </p:nvSpPr>
        <p:spPr bwMode="auto">
          <a:xfrm>
            <a:off x="4148138" y="27890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6" name="Oval 17"/>
          <p:cNvSpPr>
            <a:spLocks noChangeArrowheads="1"/>
          </p:cNvSpPr>
          <p:nvPr/>
        </p:nvSpPr>
        <p:spPr bwMode="auto">
          <a:xfrm>
            <a:off x="4357688" y="335582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7" name="Oval 18"/>
          <p:cNvSpPr>
            <a:spLocks noChangeArrowheads="1"/>
          </p:cNvSpPr>
          <p:nvPr/>
        </p:nvSpPr>
        <p:spPr bwMode="auto">
          <a:xfrm>
            <a:off x="5395913" y="27509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8" name="Oval 19"/>
          <p:cNvSpPr>
            <a:spLocks noChangeArrowheads="1"/>
          </p:cNvSpPr>
          <p:nvPr/>
        </p:nvSpPr>
        <p:spPr bwMode="auto">
          <a:xfrm>
            <a:off x="3590926" y="1517503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9" name="Rectangle 20"/>
          <p:cNvSpPr>
            <a:spLocks noChangeArrowheads="1"/>
          </p:cNvSpPr>
          <p:nvPr/>
        </p:nvSpPr>
        <p:spPr bwMode="auto">
          <a:xfrm>
            <a:off x="5967413" y="3851127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0" name="Rectangle 21"/>
          <p:cNvSpPr>
            <a:spLocks noChangeArrowheads="1"/>
          </p:cNvSpPr>
          <p:nvPr/>
        </p:nvSpPr>
        <p:spPr bwMode="auto">
          <a:xfrm>
            <a:off x="7191376" y="378921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1" name="Rectangle 22"/>
          <p:cNvSpPr>
            <a:spLocks noChangeArrowheads="1"/>
          </p:cNvSpPr>
          <p:nvPr/>
        </p:nvSpPr>
        <p:spPr bwMode="auto">
          <a:xfrm>
            <a:off x="5600701" y="457026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2" name="Rectangle 23"/>
          <p:cNvSpPr>
            <a:spLocks noChangeArrowheads="1"/>
          </p:cNvSpPr>
          <p:nvPr/>
        </p:nvSpPr>
        <p:spPr bwMode="auto">
          <a:xfrm>
            <a:off x="5610226" y="5394177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3" name="Rectangle 24"/>
          <p:cNvSpPr>
            <a:spLocks noChangeArrowheads="1"/>
          </p:cNvSpPr>
          <p:nvPr/>
        </p:nvSpPr>
        <p:spPr bwMode="auto">
          <a:xfrm>
            <a:off x="5162551" y="5303690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4" name="Rectangle 25"/>
          <p:cNvSpPr>
            <a:spLocks noChangeArrowheads="1"/>
          </p:cNvSpPr>
          <p:nvPr/>
        </p:nvSpPr>
        <p:spPr bwMode="auto">
          <a:xfrm>
            <a:off x="6329363" y="5198915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5" name="Rectangle 26"/>
          <p:cNvSpPr>
            <a:spLocks noChangeArrowheads="1"/>
          </p:cNvSpPr>
          <p:nvPr/>
        </p:nvSpPr>
        <p:spPr bwMode="auto">
          <a:xfrm>
            <a:off x="7167563" y="5279877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6" name="Rectangle 27"/>
          <p:cNvSpPr>
            <a:spLocks noChangeArrowheads="1"/>
          </p:cNvSpPr>
          <p:nvPr/>
        </p:nvSpPr>
        <p:spPr bwMode="auto">
          <a:xfrm>
            <a:off x="6805613" y="4546452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7" name="Rectangle 28"/>
          <p:cNvSpPr>
            <a:spLocks noChangeArrowheads="1"/>
          </p:cNvSpPr>
          <p:nvPr/>
        </p:nvSpPr>
        <p:spPr bwMode="auto">
          <a:xfrm>
            <a:off x="6843713" y="3398690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8" name="Rectangle 29"/>
          <p:cNvSpPr>
            <a:spLocks noChangeArrowheads="1"/>
          </p:cNvSpPr>
          <p:nvPr/>
        </p:nvSpPr>
        <p:spPr bwMode="auto">
          <a:xfrm>
            <a:off x="7639051" y="477981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99" name="Rectangle 30"/>
          <p:cNvSpPr>
            <a:spLocks noChangeArrowheads="1"/>
          </p:cNvSpPr>
          <p:nvPr/>
        </p:nvSpPr>
        <p:spPr bwMode="auto">
          <a:xfrm>
            <a:off x="6619876" y="3946377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0" name="Rectangle 31"/>
          <p:cNvSpPr>
            <a:spLocks noChangeArrowheads="1"/>
          </p:cNvSpPr>
          <p:nvPr/>
        </p:nvSpPr>
        <p:spPr bwMode="auto">
          <a:xfrm>
            <a:off x="6143626" y="468456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1" name="Rectangle 32"/>
          <p:cNvSpPr>
            <a:spLocks noChangeArrowheads="1"/>
          </p:cNvSpPr>
          <p:nvPr/>
        </p:nvSpPr>
        <p:spPr bwMode="auto">
          <a:xfrm>
            <a:off x="7758113" y="4370240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2" name="Rectangle 33"/>
          <p:cNvSpPr>
            <a:spLocks noChangeArrowheads="1"/>
          </p:cNvSpPr>
          <p:nvPr/>
        </p:nvSpPr>
        <p:spPr bwMode="auto">
          <a:xfrm>
            <a:off x="7853363" y="3251052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34" name="Line 34"/>
          <p:cNvSpPr>
            <a:spLocks noChangeShapeType="1"/>
          </p:cNvSpPr>
          <p:nvPr/>
        </p:nvSpPr>
        <p:spPr bwMode="auto">
          <a:xfrm flipV="1">
            <a:off x="3338514" y="1436540"/>
            <a:ext cx="4586287" cy="4329113"/>
          </a:xfrm>
          <a:prstGeom prst="line">
            <a:avLst/>
          </a:prstGeom>
          <a:noFill/>
          <a:ln w="3810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923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507239"/>
              </p:ext>
            </p:extLst>
          </p:nvPr>
        </p:nvGraphicFramePr>
        <p:xfrm>
          <a:off x="7319964" y="893614"/>
          <a:ext cx="334803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Equation" r:id="rId3" imgW="749160" imgH="431640" progId="Equation.DSMT4">
                  <p:embed/>
                </p:oleObj>
              </mc:Choice>
              <mc:Fallback>
                <p:oleObj name="Equation" r:id="rId3" imgW="749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9964" y="893614"/>
                        <a:ext cx="3348037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04" name="Line 36"/>
          <p:cNvSpPr>
            <a:spLocks noChangeShapeType="1"/>
          </p:cNvSpPr>
          <p:nvPr/>
        </p:nvSpPr>
        <p:spPr bwMode="auto">
          <a:xfrm flipV="1">
            <a:off x="4724400" y="2879578"/>
            <a:ext cx="800100" cy="7572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 flipV="1">
            <a:off x="2947988" y="3246289"/>
            <a:ext cx="742950" cy="4000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 flipH="1" flipV="1">
            <a:off x="3729038" y="3641578"/>
            <a:ext cx="971550" cy="285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7" name="Line 39"/>
          <p:cNvSpPr>
            <a:spLocks noChangeShapeType="1"/>
          </p:cNvSpPr>
          <p:nvPr/>
        </p:nvSpPr>
        <p:spPr bwMode="auto">
          <a:xfrm flipH="1" flipV="1">
            <a:off x="2505076" y="2517628"/>
            <a:ext cx="442913" cy="70008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8" name="Line 40"/>
          <p:cNvSpPr>
            <a:spLocks noChangeShapeType="1"/>
          </p:cNvSpPr>
          <p:nvPr/>
        </p:nvSpPr>
        <p:spPr bwMode="auto">
          <a:xfrm flipV="1">
            <a:off x="2514601" y="1755627"/>
            <a:ext cx="271463" cy="7429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 flipV="1">
            <a:off x="2795589" y="1636564"/>
            <a:ext cx="885825" cy="1285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0" name="Line 42"/>
          <p:cNvSpPr>
            <a:spLocks noChangeShapeType="1"/>
          </p:cNvSpPr>
          <p:nvPr/>
        </p:nvSpPr>
        <p:spPr bwMode="auto">
          <a:xfrm>
            <a:off x="3705226" y="1617515"/>
            <a:ext cx="1571625" cy="3286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1" name="Line 43"/>
          <p:cNvSpPr>
            <a:spLocks noChangeShapeType="1"/>
          </p:cNvSpPr>
          <p:nvPr/>
        </p:nvSpPr>
        <p:spPr bwMode="auto">
          <a:xfrm>
            <a:off x="5343525" y="1969940"/>
            <a:ext cx="128588" cy="3286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2" name="Line 44"/>
          <p:cNvSpPr>
            <a:spLocks noChangeShapeType="1"/>
          </p:cNvSpPr>
          <p:nvPr/>
        </p:nvSpPr>
        <p:spPr bwMode="auto">
          <a:xfrm>
            <a:off x="5481639" y="2408089"/>
            <a:ext cx="28575" cy="5143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3" name="Line 45"/>
          <p:cNvSpPr>
            <a:spLocks noChangeShapeType="1"/>
          </p:cNvSpPr>
          <p:nvPr/>
        </p:nvSpPr>
        <p:spPr bwMode="auto">
          <a:xfrm flipV="1">
            <a:off x="5262564" y="3917803"/>
            <a:ext cx="771525" cy="144303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4" name="Line 46"/>
          <p:cNvSpPr>
            <a:spLocks noChangeShapeType="1"/>
          </p:cNvSpPr>
          <p:nvPr/>
        </p:nvSpPr>
        <p:spPr bwMode="auto">
          <a:xfrm flipV="1">
            <a:off x="6100764" y="3455840"/>
            <a:ext cx="828675" cy="442913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 flipV="1">
            <a:off x="5786438" y="5370365"/>
            <a:ext cx="1414462" cy="1428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6" name="Line 48"/>
          <p:cNvSpPr>
            <a:spLocks noChangeShapeType="1"/>
          </p:cNvSpPr>
          <p:nvPr/>
        </p:nvSpPr>
        <p:spPr bwMode="auto">
          <a:xfrm>
            <a:off x="5295901" y="5437039"/>
            <a:ext cx="428625" cy="7143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7" name="Line 49"/>
          <p:cNvSpPr>
            <a:spLocks noChangeShapeType="1"/>
          </p:cNvSpPr>
          <p:nvPr/>
        </p:nvSpPr>
        <p:spPr bwMode="auto">
          <a:xfrm flipV="1">
            <a:off x="7281863" y="4894114"/>
            <a:ext cx="442912" cy="52863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8" name="Line 50"/>
          <p:cNvSpPr>
            <a:spLocks noChangeShapeType="1"/>
          </p:cNvSpPr>
          <p:nvPr/>
        </p:nvSpPr>
        <p:spPr bwMode="auto">
          <a:xfrm flipV="1">
            <a:off x="7762875" y="4489303"/>
            <a:ext cx="114300" cy="37147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9" name="Line 51"/>
          <p:cNvSpPr>
            <a:spLocks noChangeShapeType="1"/>
          </p:cNvSpPr>
          <p:nvPr/>
        </p:nvSpPr>
        <p:spPr bwMode="auto">
          <a:xfrm flipV="1">
            <a:off x="6972300" y="3341539"/>
            <a:ext cx="971550" cy="1143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0" name="Line 52"/>
          <p:cNvSpPr>
            <a:spLocks noChangeShapeType="1"/>
          </p:cNvSpPr>
          <p:nvPr/>
        </p:nvSpPr>
        <p:spPr bwMode="auto">
          <a:xfrm flipV="1">
            <a:off x="7867651" y="3379640"/>
            <a:ext cx="85725" cy="1114425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1" name="Oval 53"/>
          <p:cNvSpPr>
            <a:spLocks noChangeArrowheads="1"/>
          </p:cNvSpPr>
          <p:nvPr/>
        </p:nvSpPr>
        <p:spPr bwMode="auto">
          <a:xfrm>
            <a:off x="5095876" y="3008165"/>
            <a:ext cx="314325" cy="314325"/>
          </a:xfrm>
          <a:prstGeom prst="ellipse">
            <a:avLst/>
          </a:prstGeom>
          <a:solidFill>
            <a:srgbClr val="66FF66"/>
          </a:solidFill>
          <a:ln w="2857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400">
              <a:solidFill>
                <a:srgbClr val="66FF66"/>
              </a:solidFill>
              <a:latin typeface="Helvetica-Narrow" pitchFamily="34" charset="0"/>
            </a:endParaRPr>
          </a:p>
        </p:txBody>
      </p:sp>
      <p:sp>
        <p:nvSpPr>
          <p:cNvPr id="7222" name="Oval 54"/>
          <p:cNvSpPr>
            <a:spLocks noChangeArrowheads="1"/>
          </p:cNvSpPr>
          <p:nvPr/>
        </p:nvSpPr>
        <p:spPr bwMode="auto">
          <a:xfrm>
            <a:off x="5919789" y="3803503"/>
            <a:ext cx="314325" cy="314325"/>
          </a:xfrm>
          <a:prstGeom prst="ellipse">
            <a:avLst/>
          </a:prstGeom>
          <a:solidFill>
            <a:srgbClr val="66FF66"/>
          </a:solidFill>
          <a:ln w="2857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 sz="2400">
              <a:solidFill>
                <a:srgbClr val="66FF66"/>
              </a:solidFill>
              <a:latin typeface="Helvetica-Narrow" pitchFamily="34" charset="0"/>
            </a:endParaRPr>
          </a:p>
        </p:txBody>
      </p:sp>
      <p:sp>
        <p:nvSpPr>
          <p:cNvPr id="7223" name="Line 55"/>
          <p:cNvSpPr>
            <a:spLocks noChangeShapeType="1"/>
          </p:cNvSpPr>
          <p:nvPr/>
        </p:nvSpPr>
        <p:spPr bwMode="auto">
          <a:xfrm flipH="1" flipV="1">
            <a:off x="5295901" y="3208189"/>
            <a:ext cx="785813" cy="757238"/>
          </a:xfrm>
          <a:prstGeom prst="line">
            <a:avLst/>
          </a:prstGeom>
          <a:noFill/>
          <a:ln w="19050">
            <a:solidFill>
              <a:srgbClr val="333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Text Box 56"/>
          <p:cNvSpPr txBox="1">
            <a:spLocks noChangeArrowheads="1"/>
          </p:cNvSpPr>
          <p:nvPr/>
        </p:nvSpPr>
        <p:spPr bwMode="auto">
          <a:xfrm>
            <a:off x="4875213" y="2670028"/>
            <a:ext cx="387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>
                <a:latin typeface="Times" panose="02020603050405020304" pitchFamily="18" charset="0"/>
              </a:rPr>
              <a:t>d</a:t>
            </a:r>
          </a:p>
        </p:txBody>
      </p:sp>
      <p:sp>
        <p:nvSpPr>
          <p:cNvPr id="7225" name="Text Box 57"/>
          <p:cNvSpPr txBox="1">
            <a:spLocks noChangeArrowheads="1"/>
          </p:cNvSpPr>
          <p:nvPr/>
        </p:nvSpPr>
        <p:spPr bwMode="auto">
          <a:xfrm>
            <a:off x="5927726" y="3293914"/>
            <a:ext cx="3651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>
                <a:latin typeface="Times" panose="02020603050405020304" pitchFamily="18" charset="0"/>
              </a:rPr>
              <a:t>c</a:t>
            </a:r>
          </a:p>
        </p:txBody>
      </p:sp>
      <p:sp>
        <p:nvSpPr>
          <p:cNvPr id="179258" name="Oval 58"/>
          <p:cNvSpPr>
            <a:spLocks noChangeArrowheads="1"/>
          </p:cNvSpPr>
          <p:nvPr/>
        </p:nvSpPr>
        <p:spPr bwMode="auto">
          <a:xfrm>
            <a:off x="5867400" y="3713014"/>
            <a:ext cx="381000" cy="533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59" name="Oval 59"/>
          <p:cNvSpPr>
            <a:spLocks noChangeArrowheads="1"/>
          </p:cNvSpPr>
          <p:nvPr/>
        </p:nvSpPr>
        <p:spPr bwMode="auto">
          <a:xfrm>
            <a:off x="4495800" y="3484414"/>
            <a:ext cx="381000" cy="3810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60" name="Oval 60"/>
          <p:cNvSpPr>
            <a:spLocks noChangeArrowheads="1"/>
          </p:cNvSpPr>
          <p:nvPr/>
        </p:nvSpPr>
        <p:spPr bwMode="auto">
          <a:xfrm>
            <a:off x="5334000" y="2646214"/>
            <a:ext cx="381000" cy="3810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901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9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9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34" grpId="0" animBg="1"/>
      <p:bldP spid="179258" grpId="0" animBg="1"/>
      <p:bldP spid="179259" grpId="0" animBg="1"/>
      <p:bldP spid="1792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Margins and Complexity</a:t>
            </a:r>
          </a:p>
        </p:txBody>
      </p:sp>
      <p:sp>
        <p:nvSpPr>
          <p:cNvPr id="40963" name="Oval 3"/>
          <p:cNvSpPr>
            <a:spLocks noChangeArrowheads="1"/>
          </p:cNvSpPr>
          <p:nvPr/>
        </p:nvSpPr>
        <p:spPr bwMode="auto">
          <a:xfrm>
            <a:off x="2695576" y="166513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2376488" y="240332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5" name="Oval 5"/>
          <p:cNvSpPr>
            <a:spLocks noChangeArrowheads="1"/>
          </p:cNvSpPr>
          <p:nvPr/>
        </p:nvSpPr>
        <p:spPr bwMode="auto">
          <a:xfrm>
            <a:off x="2914651" y="259858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4824413" y="23795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4148138" y="211757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2814638" y="31415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69" name="Oval 9"/>
          <p:cNvSpPr>
            <a:spLocks noChangeArrowheads="1"/>
          </p:cNvSpPr>
          <p:nvPr/>
        </p:nvSpPr>
        <p:spPr bwMode="auto">
          <a:xfrm>
            <a:off x="5395913" y="223663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4605338" y="287481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1" name="Oval 11"/>
          <p:cNvSpPr>
            <a:spLocks noChangeArrowheads="1"/>
          </p:cNvSpPr>
          <p:nvPr/>
        </p:nvSpPr>
        <p:spPr bwMode="auto">
          <a:xfrm>
            <a:off x="3643313" y="29414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3638551" y="3536803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3" name="Oval 13"/>
          <p:cNvSpPr>
            <a:spLocks noChangeArrowheads="1"/>
          </p:cNvSpPr>
          <p:nvPr/>
        </p:nvSpPr>
        <p:spPr bwMode="auto">
          <a:xfrm>
            <a:off x="4576763" y="181753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4572001" y="3570139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5" name="Oval 15"/>
          <p:cNvSpPr>
            <a:spLocks noChangeArrowheads="1"/>
          </p:cNvSpPr>
          <p:nvPr/>
        </p:nvSpPr>
        <p:spPr bwMode="auto">
          <a:xfrm>
            <a:off x="5195888" y="1865164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4148138" y="2789089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7" name="Oval 17"/>
          <p:cNvSpPr>
            <a:spLocks noChangeArrowheads="1"/>
          </p:cNvSpPr>
          <p:nvPr/>
        </p:nvSpPr>
        <p:spPr bwMode="auto">
          <a:xfrm>
            <a:off x="4357688" y="335582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5453063" y="2765278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79" name="Oval 19"/>
          <p:cNvSpPr>
            <a:spLocks noChangeArrowheads="1"/>
          </p:cNvSpPr>
          <p:nvPr/>
        </p:nvSpPr>
        <p:spPr bwMode="auto">
          <a:xfrm>
            <a:off x="3590926" y="1517503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0" name="Rectangle 20"/>
          <p:cNvSpPr>
            <a:spLocks noChangeArrowheads="1"/>
          </p:cNvSpPr>
          <p:nvPr/>
        </p:nvSpPr>
        <p:spPr bwMode="auto">
          <a:xfrm>
            <a:off x="5967413" y="3851127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7191376" y="378921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2" name="Rectangle 22"/>
          <p:cNvSpPr>
            <a:spLocks noChangeArrowheads="1"/>
          </p:cNvSpPr>
          <p:nvPr/>
        </p:nvSpPr>
        <p:spPr bwMode="auto">
          <a:xfrm>
            <a:off x="5600701" y="457026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5610226" y="5394177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4" name="Rectangle 24"/>
          <p:cNvSpPr>
            <a:spLocks noChangeArrowheads="1"/>
          </p:cNvSpPr>
          <p:nvPr/>
        </p:nvSpPr>
        <p:spPr bwMode="auto">
          <a:xfrm>
            <a:off x="5162551" y="5303690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6329363" y="5198915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7167563" y="5279877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6805613" y="4546452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8" name="Rectangle 28"/>
          <p:cNvSpPr>
            <a:spLocks noChangeArrowheads="1"/>
          </p:cNvSpPr>
          <p:nvPr/>
        </p:nvSpPr>
        <p:spPr bwMode="auto">
          <a:xfrm>
            <a:off x="6843713" y="3398690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6619876" y="3946377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90" name="Rectangle 30"/>
          <p:cNvSpPr>
            <a:spLocks noChangeArrowheads="1"/>
          </p:cNvSpPr>
          <p:nvPr/>
        </p:nvSpPr>
        <p:spPr bwMode="auto">
          <a:xfrm>
            <a:off x="6143626" y="4684565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7296151" y="4279752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8448375" y="3005048"/>
            <a:ext cx="28712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>
                <a:latin typeface="Helvetica-Narrow" pitchFamily="34" charset="0"/>
              </a:rPr>
              <a:t>Skinny margin</a:t>
            </a:r>
          </a:p>
          <a:p>
            <a:r>
              <a:rPr lang="en-US" altLang="en-US" sz="2400" dirty="0">
                <a:latin typeface="Helvetica-Narrow" pitchFamily="34" charset="0"/>
              </a:rPr>
              <a:t>is more flexible</a:t>
            </a:r>
          </a:p>
          <a:p>
            <a:r>
              <a:rPr lang="en-US" altLang="en-US" sz="2400" dirty="0">
                <a:latin typeface="Helvetica-Narrow" pitchFamily="34" charset="0"/>
              </a:rPr>
              <a:t>thus more complex.</a:t>
            </a:r>
          </a:p>
        </p:txBody>
      </p:sp>
      <p:sp>
        <p:nvSpPr>
          <p:cNvPr id="185377" name="Rectangle 33" descr="50%"/>
          <p:cNvSpPr>
            <a:spLocks noChangeArrowheads="1"/>
          </p:cNvSpPr>
          <p:nvPr/>
        </p:nvSpPr>
        <p:spPr bwMode="auto">
          <a:xfrm rot="17995661" flipH="1">
            <a:off x="2672557" y="3485208"/>
            <a:ext cx="5499100" cy="290513"/>
          </a:xfrm>
          <a:prstGeom prst="rect">
            <a:avLst/>
          </a:prstGeom>
          <a:pattFill prst="pct50">
            <a:fgClr>
              <a:srgbClr val="66FF66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5378" name="Rectangle 34" descr="50%"/>
          <p:cNvSpPr>
            <a:spLocks noChangeArrowheads="1"/>
          </p:cNvSpPr>
          <p:nvPr/>
        </p:nvSpPr>
        <p:spPr bwMode="auto">
          <a:xfrm rot="19593509" flipH="1">
            <a:off x="2919413" y="3695552"/>
            <a:ext cx="5499100" cy="290512"/>
          </a:xfrm>
          <a:prstGeom prst="rect">
            <a:avLst/>
          </a:prstGeom>
          <a:pattFill prst="pct50">
            <a:fgClr>
              <a:srgbClr val="66FF66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796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77" grpId="0" animBg="1"/>
      <p:bldP spid="18537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Margins and Complexity</a:t>
            </a:r>
          </a:p>
        </p:txBody>
      </p:sp>
      <p:sp>
        <p:nvSpPr>
          <p:cNvPr id="41987" name="Oval 3"/>
          <p:cNvSpPr>
            <a:spLocks noChangeArrowheads="1"/>
          </p:cNvSpPr>
          <p:nvPr/>
        </p:nvSpPr>
        <p:spPr bwMode="auto">
          <a:xfrm>
            <a:off x="2695576" y="1800222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2376488" y="2538411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2914651" y="2733672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4824413" y="2514597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1" name="Oval 7"/>
          <p:cNvSpPr>
            <a:spLocks noChangeArrowheads="1"/>
          </p:cNvSpPr>
          <p:nvPr/>
        </p:nvSpPr>
        <p:spPr bwMode="auto">
          <a:xfrm>
            <a:off x="4148138" y="2252661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2814638" y="3276597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3" name="Oval 9"/>
          <p:cNvSpPr>
            <a:spLocks noChangeArrowheads="1"/>
          </p:cNvSpPr>
          <p:nvPr/>
        </p:nvSpPr>
        <p:spPr bwMode="auto">
          <a:xfrm>
            <a:off x="5395913" y="2371722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4605338" y="3009897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5" name="Oval 11"/>
          <p:cNvSpPr>
            <a:spLocks noChangeArrowheads="1"/>
          </p:cNvSpPr>
          <p:nvPr/>
        </p:nvSpPr>
        <p:spPr bwMode="auto">
          <a:xfrm>
            <a:off x="3643313" y="3076572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638551" y="3671886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7" name="Oval 13"/>
          <p:cNvSpPr>
            <a:spLocks noChangeArrowheads="1"/>
          </p:cNvSpPr>
          <p:nvPr/>
        </p:nvSpPr>
        <p:spPr bwMode="auto">
          <a:xfrm>
            <a:off x="4576763" y="1952622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4572001" y="3705222"/>
            <a:ext cx="214313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9" name="Oval 15"/>
          <p:cNvSpPr>
            <a:spLocks noChangeArrowheads="1"/>
          </p:cNvSpPr>
          <p:nvPr/>
        </p:nvSpPr>
        <p:spPr bwMode="auto">
          <a:xfrm>
            <a:off x="5195888" y="2000247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4148138" y="2924172"/>
            <a:ext cx="214312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1" name="Oval 17"/>
          <p:cNvSpPr>
            <a:spLocks noChangeArrowheads="1"/>
          </p:cNvSpPr>
          <p:nvPr/>
        </p:nvSpPr>
        <p:spPr bwMode="auto">
          <a:xfrm>
            <a:off x="4357688" y="3490911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5453063" y="2900361"/>
            <a:ext cx="214312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3" name="Oval 19"/>
          <p:cNvSpPr>
            <a:spLocks noChangeArrowheads="1"/>
          </p:cNvSpPr>
          <p:nvPr/>
        </p:nvSpPr>
        <p:spPr bwMode="auto">
          <a:xfrm>
            <a:off x="3590926" y="1652586"/>
            <a:ext cx="214313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5967413" y="3986210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7191376" y="3924298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5600701" y="4705348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5610226" y="5529260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8" name="Rectangle 24"/>
          <p:cNvSpPr>
            <a:spLocks noChangeArrowheads="1"/>
          </p:cNvSpPr>
          <p:nvPr/>
        </p:nvSpPr>
        <p:spPr bwMode="auto">
          <a:xfrm>
            <a:off x="5162551" y="5438773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6329363" y="5333998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0" name="Rectangle 26"/>
          <p:cNvSpPr>
            <a:spLocks noChangeArrowheads="1"/>
          </p:cNvSpPr>
          <p:nvPr/>
        </p:nvSpPr>
        <p:spPr bwMode="auto">
          <a:xfrm>
            <a:off x="7167563" y="5414960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6805613" y="4681535"/>
            <a:ext cx="214312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6843713" y="3533773"/>
            <a:ext cx="214312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6619876" y="4081460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4" name="Rectangle 30"/>
          <p:cNvSpPr>
            <a:spLocks noChangeArrowheads="1"/>
          </p:cNvSpPr>
          <p:nvPr/>
        </p:nvSpPr>
        <p:spPr bwMode="auto">
          <a:xfrm>
            <a:off x="6143626" y="4819648"/>
            <a:ext cx="214313" cy="214313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7296151" y="4414835"/>
            <a:ext cx="214313" cy="214312"/>
          </a:xfrm>
          <a:prstGeom prst="rect">
            <a:avLst/>
          </a:prstGeom>
          <a:solidFill>
            <a:schemeClr val="tx2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6400" name="Rectangle 32" descr="50%"/>
          <p:cNvSpPr>
            <a:spLocks noChangeArrowheads="1"/>
          </p:cNvSpPr>
          <p:nvPr/>
        </p:nvSpPr>
        <p:spPr bwMode="auto">
          <a:xfrm rot="-2205580">
            <a:off x="2305051" y="3505197"/>
            <a:ext cx="6119813" cy="782638"/>
          </a:xfrm>
          <a:prstGeom prst="rect">
            <a:avLst/>
          </a:prstGeom>
          <a:pattFill prst="pct50">
            <a:fgClr>
              <a:srgbClr val="66FF66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8995462" y="2003559"/>
            <a:ext cx="23583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>
                <a:latin typeface="Helvetica-Narrow" pitchFamily="34" charset="0"/>
              </a:rPr>
              <a:t>Fat margin</a:t>
            </a:r>
          </a:p>
          <a:p>
            <a:r>
              <a:rPr lang="en-US" altLang="en-US" sz="2400" dirty="0">
                <a:latin typeface="Helvetica-Narrow" pitchFamily="34" charset="0"/>
              </a:rPr>
              <a:t>is less complex.</a:t>
            </a:r>
          </a:p>
        </p:txBody>
      </p:sp>
    </p:spTree>
    <p:extLst>
      <p:ext uri="{BB962C8B-B14F-4D97-AF65-F5344CB8AC3E}">
        <p14:creationId xmlns:p14="http://schemas.microsoft.com/office/powerpoint/2010/main" val="386078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4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High Quality Data</a:t>
            </a:r>
          </a:p>
        </p:txBody>
      </p:sp>
      <p:sp>
        <p:nvSpPr>
          <p:cNvPr id="41987" name="Oval 3"/>
          <p:cNvSpPr>
            <a:spLocks noChangeArrowheads="1"/>
          </p:cNvSpPr>
          <p:nvPr/>
        </p:nvSpPr>
        <p:spPr bwMode="auto">
          <a:xfrm>
            <a:off x="2695576" y="1800222"/>
            <a:ext cx="214313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2376488" y="2538411"/>
            <a:ext cx="214312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2914651" y="2733672"/>
            <a:ext cx="214313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4824413" y="2514597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1" name="Oval 7"/>
          <p:cNvSpPr>
            <a:spLocks noChangeArrowheads="1"/>
          </p:cNvSpPr>
          <p:nvPr/>
        </p:nvSpPr>
        <p:spPr bwMode="auto">
          <a:xfrm>
            <a:off x="4148138" y="2252661"/>
            <a:ext cx="214312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2814638" y="3276597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3" name="Oval 9"/>
          <p:cNvSpPr>
            <a:spLocks noChangeArrowheads="1"/>
          </p:cNvSpPr>
          <p:nvPr/>
        </p:nvSpPr>
        <p:spPr bwMode="auto">
          <a:xfrm>
            <a:off x="5395913" y="2371722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4605338" y="3009897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5" name="Oval 11"/>
          <p:cNvSpPr>
            <a:spLocks noChangeArrowheads="1"/>
          </p:cNvSpPr>
          <p:nvPr/>
        </p:nvSpPr>
        <p:spPr bwMode="auto">
          <a:xfrm>
            <a:off x="3643313" y="3076572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638551" y="3671886"/>
            <a:ext cx="214313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7" name="Oval 13"/>
          <p:cNvSpPr>
            <a:spLocks noChangeArrowheads="1"/>
          </p:cNvSpPr>
          <p:nvPr/>
        </p:nvSpPr>
        <p:spPr bwMode="auto">
          <a:xfrm>
            <a:off x="4576763" y="1952622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4572001" y="3705222"/>
            <a:ext cx="214313" cy="1857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999" name="Oval 15"/>
          <p:cNvSpPr>
            <a:spLocks noChangeArrowheads="1"/>
          </p:cNvSpPr>
          <p:nvPr/>
        </p:nvSpPr>
        <p:spPr bwMode="auto">
          <a:xfrm>
            <a:off x="5195888" y="2000247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4148138" y="2924172"/>
            <a:ext cx="214312" cy="185738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1" name="Oval 17"/>
          <p:cNvSpPr>
            <a:spLocks noChangeArrowheads="1"/>
          </p:cNvSpPr>
          <p:nvPr/>
        </p:nvSpPr>
        <p:spPr bwMode="auto">
          <a:xfrm>
            <a:off x="4357688" y="3490911"/>
            <a:ext cx="214312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5453063" y="2900361"/>
            <a:ext cx="214312" cy="185737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3" name="Oval 19"/>
          <p:cNvSpPr>
            <a:spLocks noChangeArrowheads="1"/>
          </p:cNvSpPr>
          <p:nvPr/>
        </p:nvSpPr>
        <p:spPr bwMode="auto">
          <a:xfrm>
            <a:off x="3590926" y="1652586"/>
            <a:ext cx="214313" cy="18573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4" name="Rectangle 20"/>
          <p:cNvSpPr>
            <a:spLocks noChangeArrowheads="1"/>
          </p:cNvSpPr>
          <p:nvPr/>
        </p:nvSpPr>
        <p:spPr bwMode="auto">
          <a:xfrm>
            <a:off x="5967413" y="3986210"/>
            <a:ext cx="214312" cy="214312"/>
          </a:xfrm>
          <a:prstGeom prst="rect">
            <a:avLst/>
          </a:prstGeom>
          <a:solidFill>
            <a:srgbClr val="FF0000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7191376" y="3924298"/>
            <a:ext cx="214313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6" name="Rectangle 22"/>
          <p:cNvSpPr>
            <a:spLocks noChangeArrowheads="1"/>
          </p:cNvSpPr>
          <p:nvPr/>
        </p:nvSpPr>
        <p:spPr bwMode="auto">
          <a:xfrm>
            <a:off x="5600701" y="4705348"/>
            <a:ext cx="214313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5610226" y="5529260"/>
            <a:ext cx="214313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8" name="Rectangle 24"/>
          <p:cNvSpPr>
            <a:spLocks noChangeArrowheads="1"/>
          </p:cNvSpPr>
          <p:nvPr/>
        </p:nvSpPr>
        <p:spPr bwMode="auto">
          <a:xfrm>
            <a:off x="5162551" y="5438773"/>
            <a:ext cx="214313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6329363" y="5333998"/>
            <a:ext cx="214312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0" name="Rectangle 26"/>
          <p:cNvSpPr>
            <a:spLocks noChangeArrowheads="1"/>
          </p:cNvSpPr>
          <p:nvPr/>
        </p:nvSpPr>
        <p:spPr bwMode="auto">
          <a:xfrm>
            <a:off x="7167563" y="5414960"/>
            <a:ext cx="214312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6805613" y="4681535"/>
            <a:ext cx="214312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2" name="Rectangle 28"/>
          <p:cNvSpPr>
            <a:spLocks noChangeArrowheads="1"/>
          </p:cNvSpPr>
          <p:nvPr/>
        </p:nvSpPr>
        <p:spPr bwMode="auto">
          <a:xfrm>
            <a:off x="6843713" y="3533773"/>
            <a:ext cx="214312" cy="214313"/>
          </a:xfrm>
          <a:prstGeom prst="rect">
            <a:avLst/>
          </a:prstGeom>
          <a:solidFill>
            <a:srgbClr val="FF0000"/>
          </a:solidFill>
          <a:ln w="9525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6619876" y="4081460"/>
            <a:ext cx="214313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4" name="Rectangle 30"/>
          <p:cNvSpPr>
            <a:spLocks noChangeArrowheads="1"/>
          </p:cNvSpPr>
          <p:nvPr/>
        </p:nvSpPr>
        <p:spPr bwMode="auto">
          <a:xfrm>
            <a:off x="6143626" y="4819648"/>
            <a:ext cx="214313" cy="214313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7296151" y="4414835"/>
            <a:ext cx="214313" cy="214312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6400" name="Rectangle 32" descr="50%"/>
          <p:cNvSpPr>
            <a:spLocks noChangeArrowheads="1"/>
          </p:cNvSpPr>
          <p:nvPr/>
        </p:nvSpPr>
        <p:spPr bwMode="auto">
          <a:xfrm rot="-2205580">
            <a:off x="2305051" y="3505197"/>
            <a:ext cx="6119813" cy="782638"/>
          </a:xfrm>
          <a:prstGeom prst="rect">
            <a:avLst/>
          </a:prstGeom>
          <a:pattFill prst="pct50">
            <a:fgClr>
              <a:srgbClr val="66FF66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6084094" y="354126"/>
            <a:ext cx="571342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 dirty="0" smtClean="0">
                <a:latin typeface="Helvetica-Narrow" pitchFamily="34" charset="0"/>
              </a:rPr>
              <a:t>Support Vector</a:t>
            </a:r>
          </a:p>
          <a:p>
            <a:r>
              <a:rPr lang="en-US" altLang="en-US" sz="2400" dirty="0" smtClean="0">
                <a:latin typeface="Helvetica-Narrow" pitchFamily="34" charset="0"/>
              </a:rPr>
              <a:t>Number of data </a:t>
            </a:r>
          </a:p>
          <a:p>
            <a:r>
              <a:rPr lang="en-US" altLang="en-US" sz="2400" dirty="0" smtClean="0">
                <a:latin typeface="Helvetica-Narrow" pitchFamily="34" charset="0"/>
              </a:rPr>
              <a:t>(balance or imbalance) </a:t>
            </a:r>
            <a:r>
              <a:rPr lang="en-US" altLang="en-US" sz="2400" b="1" dirty="0" smtClean="0">
                <a:latin typeface="Helvetica-Narrow" pitchFamily="34" charset="0"/>
              </a:rPr>
              <a:t>does not matter</a:t>
            </a:r>
            <a:endParaRPr lang="en-US" altLang="en-US" sz="2400" b="1" dirty="0">
              <a:latin typeface="Helvetica-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7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40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altLang="en-US" smtClean="0"/>
              <a:t>Support Vectors</a:t>
            </a: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2058988" y="2057400"/>
            <a:ext cx="4114800" cy="2667000"/>
            <a:chOff x="337" y="1296"/>
            <a:chExt cx="2592" cy="1680"/>
          </a:xfrm>
        </p:grpSpPr>
        <p:sp>
          <p:nvSpPr>
            <p:cNvPr id="43060" name="Oval 4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1" name="Oval 5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2" name="Oval 6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3" name="Oval 7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4" name="Oval 8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5" name="Oval 9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6" name="Oval 10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7" name="Oval 11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8" name="Oval 12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69" name="Oval 13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70" name="Oval 14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71" name="Oval 15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72" name="Oval 16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grpSp>
          <p:nvGrpSpPr>
            <p:cNvPr id="43073" name="Group 17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43078" name="Rectangle 18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79" name="Rectangle 19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0" name="Rectangle 20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1" name="Rectangle 21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2" name="Rectangle 22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3" name="Rectangle 23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4" name="Rectangle 24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5" name="Rectangle 25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6" name="Rectangle 26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7" name="Rectangle 27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8" name="Rectangle 28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89" name="Rectangle 2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90" name="Rectangle 30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43091" name="Rectangle 31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</p:grpSp>
        <p:sp>
          <p:nvSpPr>
            <p:cNvPr id="43074" name="Rectangle 32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75" name="Line 33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076" name="Line 34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077" name="Line 35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43012" name="Group 36"/>
          <p:cNvGrpSpPr>
            <a:grpSpLocks/>
          </p:cNvGrpSpPr>
          <p:nvPr/>
        </p:nvGrpSpPr>
        <p:grpSpPr bwMode="auto">
          <a:xfrm>
            <a:off x="6172201" y="2057400"/>
            <a:ext cx="4113213" cy="2667000"/>
            <a:chOff x="2929" y="1296"/>
            <a:chExt cx="2591" cy="1680"/>
          </a:xfrm>
        </p:grpSpPr>
        <p:sp>
          <p:nvSpPr>
            <p:cNvPr id="43029" name="Oval 37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0" name="Oval 38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1" name="Oval 39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2" name="Oval 40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3" name="Oval 41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4" name="Oval 42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5" name="Oval 43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6" name="Oval 44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7" name="Oval 45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8" name="Oval 46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39" name="Oval 47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0" name="Oval 48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1" name="Oval 49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2" name="Rectangle 50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3" name="Rectangle 51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4" name="Rectangle 52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5" name="Rectangle 53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6" name="Rectangle 54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7" name="Rectangle 55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8" name="Rectangle 56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49" name="Rectangle 57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0" name="Rectangle 58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1" name="Rectangle 59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2" name="Rectangle 60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3" name="Rectangle 61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4" name="Rectangle 62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5" name="Rectangle 63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6" name="Rectangle 64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43057" name="Line 65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058" name="Line 66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3059" name="Line 67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  <p:grpSp>
        <p:nvGrpSpPr>
          <p:cNvPr id="5" name="Group 68"/>
          <p:cNvGrpSpPr>
            <a:grpSpLocks/>
          </p:cNvGrpSpPr>
          <p:nvPr/>
        </p:nvGrpSpPr>
        <p:grpSpPr bwMode="auto">
          <a:xfrm>
            <a:off x="4841876" y="2667000"/>
            <a:ext cx="3921125" cy="3244850"/>
            <a:chOff x="2090" y="1680"/>
            <a:chExt cx="2470" cy="2044"/>
          </a:xfrm>
        </p:grpSpPr>
        <p:sp>
          <p:nvSpPr>
            <p:cNvPr id="43023" name="Text Box 69"/>
            <p:cNvSpPr txBox="1">
              <a:spLocks noChangeArrowheads="1"/>
            </p:cNvSpPr>
            <p:nvPr/>
          </p:nvSpPr>
          <p:spPr bwMode="auto">
            <a:xfrm>
              <a:off x="2090" y="3394"/>
              <a:ext cx="17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 dirty="0">
                  <a:solidFill>
                    <a:schemeClr val="hlink"/>
                  </a:solidFill>
                </a:rPr>
                <a:t>Support Vectors</a:t>
              </a:r>
            </a:p>
          </p:txBody>
        </p:sp>
        <p:sp>
          <p:nvSpPr>
            <p:cNvPr id="43024" name="Line 70"/>
            <p:cNvSpPr>
              <a:spLocks noChangeShapeType="1"/>
            </p:cNvSpPr>
            <p:nvPr/>
          </p:nvSpPr>
          <p:spPr bwMode="auto">
            <a:xfrm flipV="1">
              <a:off x="2928" y="1680"/>
              <a:ext cx="1392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5" name="Line 71"/>
            <p:cNvSpPr>
              <a:spLocks noChangeShapeType="1"/>
            </p:cNvSpPr>
            <p:nvPr/>
          </p:nvSpPr>
          <p:spPr bwMode="auto">
            <a:xfrm flipV="1">
              <a:off x="2928" y="2016"/>
              <a:ext cx="1536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6" name="Line 72"/>
            <p:cNvSpPr>
              <a:spLocks noChangeShapeType="1"/>
            </p:cNvSpPr>
            <p:nvPr/>
          </p:nvSpPr>
          <p:spPr bwMode="auto">
            <a:xfrm flipV="1">
              <a:off x="2976" y="2304"/>
              <a:ext cx="158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7" name="Line 73"/>
            <p:cNvSpPr>
              <a:spLocks noChangeShapeType="1"/>
            </p:cNvSpPr>
            <p:nvPr/>
          </p:nvSpPr>
          <p:spPr bwMode="auto">
            <a:xfrm flipV="1">
              <a:off x="2976" y="2640"/>
              <a:ext cx="96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8" name="Line 74"/>
            <p:cNvSpPr>
              <a:spLocks noChangeShapeType="1"/>
            </p:cNvSpPr>
            <p:nvPr/>
          </p:nvSpPr>
          <p:spPr bwMode="auto">
            <a:xfrm flipV="1">
              <a:off x="2976" y="1824"/>
              <a:ext cx="62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2590800" y="3352800"/>
            <a:ext cx="2227263" cy="2200275"/>
            <a:chOff x="682" y="2112"/>
            <a:chExt cx="1403" cy="1386"/>
          </a:xfrm>
        </p:grpSpPr>
        <p:sp>
          <p:nvSpPr>
            <p:cNvPr id="43020" name="Text Box 76"/>
            <p:cNvSpPr txBox="1">
              <a:spLocks noChangeArrowheads="1"/>
            </p:cNvSpPr>
            <p:nvPr/>
          </p:nvSpPr>
          <p:spPr bwMode="auto">
            <a:xfrm>
              <a:off x="682" y="3168"/>
              <a:ext cx="140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Small Margin</a:t>
              </a:r>
            </a:p>
          </p:txBody>
        </p:sp>
        <p:sp>
          <p:nvSpPr>
            <p:cNvPr id="43021" name="Line 77"/>
            <p:cNvSpPr>
              <a:spLocks noChangeShapeType="1"/>
            </p:cNvSpPr>
            <p:nvPr/>
          </p:nvSpPr>
          <p:spPr bwMode="auto">
            <a:xfrm flipV="1">
              <a:off x="1440" y="2112"/>
              <a:ext cx="288" cy="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22" name="Line 78"/>
            <p:cNvSpPr>
              <a:spLocks noChangeShapeType="1"/>
            </p:cNvSpPr>
            <p:nvPr/>
          </p:nvSpPr>
          <p:spPr bwMode="auto">
            <a:xfrm flipV="1">
              <a:off x="1344" y="2160"/>
              <a:ext cx="24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6873876" y="2667000"/>
            <a:ext cx="2255838" cy="2886075"/>
            <a:chOff x="3370" y="1680"/>
            <a:chExt cx="1421" cy="1818"/>
          </a:xfrm>
        </p:grpSpPr>
        <p:sp>
          <p:nvSpPr>
            <p:cNvPr id="43017" name="Text Box 80"/>
            <p:cNvSpPr txBox="1">
              <a:spLocks noChangeArrowheads="1"/>
            </p:cNvSpPr>
            <p:nvPr/>
          </p:nvSpPr>
          <p:spPr bwMode="auto">
            <a:xfrm>
              <a:off x="3370" y="3168"/>
              <a:ext cx="142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Large Margin</a:t>
              </a:r>
            </a:p>
          </p:txBody>
        </p:sp>
        <p:sp>
          <p:nvSpPr>
            <p:cNvPr id="43018" name="Line 81"/>
            <p:cNvSpPr>
              <a:spLocks noChangeShapeType="1"/>
            </p:cNvSpPr>
            <p:nvPr/>
          </p:nvSpPr>
          <p:spPr bwMode="auto">
            <a:xfrm flipV="1">
              <a:off x="3744" y="1680"/>
              <a:ext cx="528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  <p:sp>
          <p:nvSpPr>
            <p:cNvPr id="43019" name="Line 82"/>
            <p:cNvSpPr>
              <a:spLocks noChangeShapeType="1"/>
            </p:cNvSpPr>
            <p:nvPr/>
          </p:nvSpPr>
          <p:spPr bwMode="auto">
            <a:xfrm flipV="1">
              <a:off x="4032" y="1728"/>
              <a:ext cx="96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2000"/>
            </a:p>
          </p:txBody>
        </p:sp>
      </p:grpSp>
      <p:sp>
        <p:nvSpPr>
          <p:cNvPr id="43016" name="TextBox 82"/>
          <p:cNvSpPr txBox="1">
            <a:spLocks noChangeArrowheads="1"/>
          </p:cNvSpPr>
          <p:nvPr/>
        </p:nvSpPr>
        <p:spPr bwMode="auto">
          <a:xfrm>
            <a:off x="685800" y="1306514"/>
            <a:ext cx="93829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 sz="2400" dirty="0"/>
              <a:t>Support vectors = closest points to the separating hyperplane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8281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Overview &amp; Learning Objectives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Supervised Learning</a:t>
            </a:r>
          </a:p>
          <a:p>
            <a:r>
              <a:rPr lang="en-US" altLang="en-US" b="1" dirty="0" smtClean="0"/>
              <a:t>SVM</a:t>
            </a:r>
          </a:p>
          <a:p>
            <a:pPr lvl="1"/>
            <a:r>
              <a:rPr lang="de-AT" altLang="en-US" b="1" dirty="0" smtClean="0"/>
              <a:t>Concept</a:t>
            </a:r>
          </a:p>
          <a:p>
            <a:pPr lvl="1"/>
            <a:r>
              <a:rPr lang="de-AT" altLang="en-US" b="1" dirty="0" smtClean="0"/>
              <a:t>Separable </a:t>
            </a:r>
            <a:r>
              <a:rPr lang="de-AT" altLang="en-US" b="1" dirty="0"/>
              <a:t>case</a:t>
            </a:r>
          </a:p>
          <a:p>
            <a:pPr lvl="1"/>
            <a:r>
              <a:rPr lang="de-AT" altLang="en-US" b="1" dirty="0"/>
              <a:t>Non separable </a:t>
            </a:r>
            <a:r>
              <a:rPr lang="de-AT" altLang="en-US" b="1" dirty="0" smtClean="0"/>
              <a:t>case</a:t>
            </a:r>
          </a:p>
          <a:p>
            <a:pPr lvl="1"/>
            <a:r>
              <a:rPr lang="de-AT" altLang="en-US" b="1" dirty="0" smtClean="0"/>
              <a:t>Kernel</a:t>
            </a:r>
            <a:endParaRPr lang="de-AT" altLang="en-US" b="1" dirty="0"/>
          </a:p>
          <a:p>
            <a:pPr lvl="1"/>
            <a:r>
              <a:rPr lang="de-AT" altLang="en-US" b="1" dirty="0"/>
              <a:t>Kernel Trick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339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hyperplane?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hyperplane </a:t>
            </a:r>
            <a:r>
              <a:rPr lang="en-US" dirty="0" smtClean="0"/>
              <a:t>in R</a:t>
            </a:r>
            <a:r>
              <a:rPr lang="en-US" baseline="30000" dirty="0" smtClean="0"/>
              <a:t>n</a:t>
            </a:r>
            <a:r>
              <a:rPr lang="en-US" dirty="0" smtClean="0"/>
              <a:t> is </a:t>
            </a:r>
            <a:r>
              <a:rPr lang="en-US" dirty="0"/>
              <a:t>a subspace of </a:t>
            </a:r>
            <a:r>
              <a:rPr lang="en-US" dirty="0" smtClean="0"/>
              <a:t>n-1 dimension.</a:t>
            </a:r>
          </a:p>
          <a:p>
            <a:pPr lvl="1"/>
            <a:r>
              <a:rPr lang="en-US" dirty="0" smtClean="0"/>
              <a:t>1D = A point: w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+b=0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D = A line:</a:t>
            </a:r>
            <a:r>
              <a:rPr lang="en-US" dirty="0"/>
              <a:t>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+w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+b=0</a:t>
            </a:r>
            <a:endParaRPr lang="en-US" dirty="0" smtClean="0"/>
          </a:p>
          <a:p>
            <a:pPr lvl="1"/>
            <a:r>
              <a:rPr lang="en-US" dirty="0" smtClean="0"/>
              <a:t>3D = A plane:</a:t>
            </a:r>
            <a:r>
              <a:rPr lang="en-US" dirty="0"/>
              <a:t>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+w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+w</a:t>
            </a:r>
            <a:r>
              <a:rPr lang="en-US" baseline="-25000" dirty="0"/>
              <a:t>3</a:t>
            </a: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+b=0</a:t>
            </a:r>
            <a:endParaRPr lang="en-US" dirty="0" smtClean="0"/>
          </a:p>
          <a:p>
            <a:pPr lvl="1"/>
            <a:r>
              <a:rPr lang="en-US" dirty="0" smtClean="0"/>
              <a:t>4D = a </a:t>
            </a:r>
            <a:r>
              <a:rPr lang="en-US" dirty="0"/>
              <a:t>hyperplane: </a:t>
            </a:r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+w</a:t>
            </a:r>
            <a:r>
              <a:rPr lang="en-US" baseline="-25000" dirty="0" smtClean="0"/>
              <a:t>2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+w</a:t>
            </a:r>
            <a:r>
              <a:rPr lang="en-US" baseline="-25000" dirty="0" smtClean="0"/>
              <a:t>3</a:t>
            </a:r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r>
              <a:rPr lang="en-US" dirty="0" smtClean="0"/>
              <a:t>+w</a:t>
            </a:r>
            <a:r>
              <a:rPr lang="en-US" baseline="-25000" dirty="0" smtClean="0"/>
              <a:t>4</a:t>
            </a:r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r>
              <a:rPr lang="en-US" dirty="0" smtClean="0"/>
              <a:t>+b=0</a:t>
            </a:r>
          </a:p>
          <a:p>
            <a:r>
              <a:rPr lang="en-US" dirty="0" smtClean="0"/>
              <a:t>Linear Kernel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95" y="0"/>
            <a:ext cx="2976005" cy="2755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491" y="3120205"/>
            <a:ext cx="3106509" cy="2638067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29199"/>
              </p:ext>
            </p:extLst>
          </p:nvPr>
        </p:nvGraphicFramePr>
        <p:xfrm>
          <a:off x="2558184" y="4512769"/>
          <a:ext cx="2719388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8" name="Equation" r:id="rId5" imgW="965160" imgH="228600" progId="Equation.DSMT4">
                  <p:embed/>
                </p:oleObj>
              </mc:Choice>
              <mc:Fallback>
                <p:oleObj name="Equation" r:id="rId5" imgW="965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8184" y="4512769"/>
                        <a:ext cx="2719388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116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classes, linearly separable</a:t>
            </a:r>
          </a:p>
        </p:txBody>
      </p:sp>
      <p:sp>
        <p:nvSpPr>
          <p:cNvPr id="820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Given a set of training data</a:t>
            </a:r>
          </a:p>
          <a:p>
            <a:endParaRPr lang="de-AT" altLang="en-US" dirty="0" smtClean="0"/>
          </a:p>
          <a:p>
            <a:endParaRPr lang="de-AT" altLang="en-US" dirty="0" smtClean="0"/>
          </a:p>
          <a:p>
            <a:r>
              <a:rPr lang="de-AT" altLang="en-US" dirty="0" smtClean="0"/>
              <a:t>The linear classifier would be a hyperplane in      characterized by a normal </a:t>
            </a:r>
            <a:r>
              <a:rPr lang="de-AT" altLang="en-US" b="1" dirty="0" smtClean="0"/>
              <a:t>w</a:t>
            </a:r>
            <a:r>
              <a:rPr lang="de-AT" altLang="en-US" dirty="0" smtClean="0"/>
              <a:t> and an offset b</a:t>
            </a:r>
          </a:p>
          <a:p>
            <a:endParaRPr lang="de-AT" altLang="en-US" dirty="0" smtClean="0"/>
          </a:p>
          <a:p>
            <a:endParaRPr lang="de-AT" altLang="en-US" dirty="0" smtClean="0"/>
          </a:p>
        </p:txBody>
      </p:sp>
      <p:graphicFrame>
        <p:nvGraphicFramePr>
          <p:cNvPr id="819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779982"/>
              </p:ext>
            </p:extLst>
          </p:nvPr>
        </p:nvGraphicFramePr>
        <p:xfrm>
          <a:off x="2878139" y="2239963"/>
          <a:ext cx="23256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4" name="Equation" r:id="rId3" imgW="825480" imgH="279360" progId="Equation.DSMT4">
                  <p:embed/>
                </p:oleObj>
              </mc:Choice>
              <mc:Fallback>
                <p:oleObj name="Equation" r:id="rId3" imgW="825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139" y="2239963"/>
                        <a:ext cx="2325687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17452"/>
              </p:ext>
            </p:extLst>
          </p:nvPr>
        </p:nvGraphicFramePr>
        <p:xfrm>
          <a:off x="5503863" y="2311400"/>
          <a:ext cx="221773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5" name="Equation" r:id="rId5" imgW="787320" imgH="253800" progId="Equation.DSMT4">
                  <p:embed/>
                </p:oleObj>
              </mc:Choice>
              <mc:Fallback>
                <p:oleObj name="Equation" r:id="rId5" imgW="7873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3863" y="2311400"/>
                        <a:ext cx="2217737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407481"/>
              </p:ext>
            </p:extLst>
          </p:nvPr>
        </p:nvGraphicFramePr>
        <p:xfrm>
          <a:off x="7997825" y="2357438"/>
          <a:ext cx="1306513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" name="Equation" r:id="rId7" imgW="469800" imgH="241200" progId="Equation.DSMT4">
                  <p:embed/>
                </p:oleObj>
              </mc:Choice>
              <mc:Fallback>
                <p:oleObj name="Equation" r:id="rId7" imgW="469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7825" y="2357438"/>
                        <a:ext cx="1306513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4283075" y="4889501"/>
          <a:ext cx="2719388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" name="Equation" r:id="rId9" imgW="965160" imgH="228600" progId="Equation.DSMT4">
                  <p:embed/>
                </p:oleObj>
              </mc:Choice>
              <mc:Fallback>
                <p:oleObj name="Equation" r:id="rId9" imgW="965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075" y="4889501"/>
                        <a:ext cx="2719388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567755"/>
              </p:ext>
            </p:extLst>
          </p:nvPr>
        </p:nvGraphicFramePr>
        <p:xfrm>
          <a:off x="7621588" y="3249612"/>
          <a:ext cx="5651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" name="Equation" r:id="rId11" imgW="203040" imgH="190440" progId="Equation.DSMT4">
                  <p:embed/>
                </p:oleObj>
              </mc:Choice>
              <mc:Fallback>
                <p:oleObj name="Equation" r:id="rId11" imgW="2030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588" y="3249612"/>
                        <a:ext cx="5651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47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classes, linearly separable</a:t>
            </a:r>
          </a:p>
        </p:txBody>
      </p:sp>
      <p:sp>
        <p:nvSpPr>
          <p:cNvPr id="922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For linearly separable dataset T, there exist a hyperplane that satisfies </a:t>
            </a:r>
            <a:r>
              <a:rPr lang="de-AT" altLang="en-US" smtClean="0">
                <a:solidFill>
                  <a:srgbClr val="FF0000"/>
                </a:solidFill>
              </a:rPr>
              <a:t>all the points</a:t>
            </a:r>
            <a:r>
              <a:rPr lang="de-AT" altLang="en-US" smtClean="0"/>
              <a:t> in T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It can be written more compactly as</a:t>
            </a:r>
            <a:endParaRPr lang="en-US" altLang="en-US" smtClean="0"/>
          </a:p>
          <a:p>
            <a:endParaRPr lang="en-US" altLang="en-US" smtClean="0"/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3571875" y="2854325"/>
          <a:ext cx="45085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6" name="Equation" r:id="rId3" imgW="1600200" imgH="482400" progId="Equation.DSMT4">
                  <p:embed/>
                </p:oleObj>
              </mc:Choice>
              <mc:Fallback>
                <p:oleObj name="Equation" r:id="rId3" imgW="16002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2854325"/>
                        <a:ext cx="45085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728123"/>
              </p:ext>
            </p:extLst>
          </p:nvPr>
        </p:nvGraphicFramePr>
        <p:xfrm>
          <a:off x="3608388" y="4802981"/>
          <a:ext cx="4471987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7" name="Equation" r:id="rId5" imgW="1587240" imgH="279360" progId="Equation.DSMT4">
                  <p:embed/>
                </p:oleObj>
              </mc:Choice>
              <mc:Fallback>
                <p:oleObj name="Equation" r:id="rId5" imgW="1587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4802981"/>
                        <a:ext cx="4471987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17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classes, linearly separable</a:t>
            </a:r>
          </a:p>
        </p:txBody>
      </p:sp>
      <p:sp>
        <p:nvSpPr>
          <p:cNvPr id="102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There are infinite solution (</a:t>
            </a:r>
            <a:r>
              <a:rPr lang="de-AT" altLang="en-US" b="1" dirty="0" smtClean="0"/>
              <a:t>w</a:t>
            </a:r>
            <a:r>
              <a:rPr lang="de-AT" altLang="en-US" dirty="0" smtClean="0"/>
              <a:t>, b) that satisfies constraint</a:t>
            </a:r>
          </a:p>
          <a:p>
            <a:endParaRPr lang="de-AT" altLang="en-US" dirty="0" smtClean="0"/>
          </a:p>
          <a:p>
            <a:r>
              <a:rPr lang="de-AT" altLang="en-US" dirty="0" smtClean="0"/>
              <a:t>To make the solution unique, we normalize through rescaling (</a:t>
            </a:r>
            <a:r>
              <a:rPr lang="de-AT" altLang="en-US" b="1" dirty="0" smtClean="0"/>
              <a:t>w</a:t>
            </a:r>
            <a:r>
              <a:rPr lang="de-AT" altLang="en-US" dirty="0" smtClean="0"/>
              <a:t>, b) so that the </a:t>
            </a:r>
            <a:r>
              <a:rPr lang="de-AT" altLang="en-US" dirty="0" smtClean="0">
                <a:solidFill>
                  <a:srgbClr val="FF0000"/>
                </a:solidFill>
              </a:rPr>
              <a:t>closest points </a:t>
            </a:r>
            <a:r>
              <a:rPr lang="de-AT" altLang="en-US" dirty="0" smtClean="0"/>
              <a:t>to the hyperplane satisfy the constraint</a:t>
            </a:r>
          </a:p>
          <a:p>
            <a:r>
              <a:rPr lang="de-AT" altLang="en-US" dirty="0" smtClean="0"/>
              <a:t>The normalization leads to the canonical form of SVM</a:t>
            </a:r>
            <a:endParaRPr lang="en-US" altLang="en-US" dirty="0" smtClean="0"/>
          </a:p>
        </p:txBody>
      </p:sp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649644"/>
              </p:ext>
            </p:extLst>
          </p:nvPr>
        </p:nvGraphicFramePr>
        <p:xfrm>
          <a:off x="3470854" y="2238340"/>
          <a:ext cx="392747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5" name="Equation" r:id="rId3" imgW="1587240" imgH="279360" progId="Equation.DSMT4">
                  <p:embed/>
                </p:oleObj>
              </mc:Choice>
              <mc:Fallback>
                <p:oleObj name="Equation" r:id="rId3" imgW="1587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854" y="2238340"/>
                        <a:ext cx="392747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860272"/>
              </p:ext>
            </p:extLst>
          </p:nvPr>
        </p:nvGraphicFramePr>
        <p:xfrm>
          <a:off x="4086225" y="4139732"/>
          <a:ext cx="200977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6" name="Equation" r:id="rId5" imgW="812520" imgH="279360" progId="Equation.DSMT4">
                  <p:embed/>
                </p:oleObj>
              </mc:Choice>
              <mc:Fallback>
                <p:oleObj name="Equation" r:id="rId5" imgW="8125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4139732"/>
                        <a:ext cx="200977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700502"/>
              </p:ext>
            </p:extLst>
          </p:nvPr>
        </p:nvGraphicFramePr>
        <p:xfrm>
          <a:off x="3089853" y="4900938"/>
          <a:ext cx="46894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7" name="Equation" r:id="rId7" imgW="1562040" imgH="279360" progId="Equation.DSMT4">
                  <p:embed/>
                </p:oleObj>
              </mc:Choice>
              <mc:Fallback>
                <p:oleObj name="Equation" r:id="rId7" imgW="15620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853" y="4900938"/>
                        <a:ext cx="4689475" cy="8413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9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Normalized Margin</a:t>
            </a:r>
          </a:p>
        </p:txBody>
      </p:sp>
      <p:graphicFrame>
        <p:nvGraphicFramePr>
          <p:cNvPr id="11266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8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9" name="Line 4"/>
          <p:cNvSpPr>
            <a:spLocks noChangeShapeType="1"/>
          </p:cNvSpPr>
          <p:nvPr/>
        </p:nvSpPr>
        <p:spPr bwMode="auto">
          <a:xfrm flipH="1">
            <a:off x="3548063" y="1774825"/>
            <a:ext cx="1219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26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098675" y="2308225"/>
          <a:ext cx="11763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9" name="Equation" r:id="rId5" imgW="749160" imgH="203040" progId="Equation.DSMT4">
                  <p:embed/>
                </p:oleObj>
              </mc:Choice>
              <mc:Fallback>
                <p:oleObj name="Equation" r:id="rId5" imgW="749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2308225"/>
                        <a:ext cx="1176338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0" name="Line 6"/>
          <p:cNvSpPr>
            <a:spLocks noChangeShapeType="1"/>
          </p:cNvSpPr>
          <p:nvPr/>
        </p:nvSpPr>
        <p:spPr bwMode="auto">
          <a:xfrm flipH="1">
            <a:off x="3494088" y="2339976"/>
            <a:ext cx="1295400" cy="823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268" name="Object 7"/>
          <p:cNvGraphicFramePr>
            <a:graphicFrameLocks noChangeAspect="1"/>
          </p:cNvGraphicFramePr>
          <p:nvPr/>
        </p:nvGraphicFramePr>
        <p:xfrm>
          <a:off x="1817689" y="3163889"/>
          <a:ext cx="14573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0" name="Equation" r:id="rId7" imgW="812520" imgH="203040" progId="Equation.DSMT4">
                  <p:embed/>
                </p:oleObj>
              </mc:Choice>
              <mc:Fallback>
                <p:oleObj name="Equation" r:id="rId7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9" y="3163889"/>
                        <a:ext cx="1457325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1" name="Line 8"/>
          <p:cNvSpPr>
            <a:spLocks noChangeShapeType="1"/>
          </p:cNvSpPr>
          <p:nvPr/>
        </p:nvSpPr>
        <p:spPr bwMode="auto">
          <a:xfrm flipV="1">
            <a:off x="7989888" y="4256088"/>
            <a:ext cx="838200" cy="2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2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222761"/>
              </p:ext>
            </p:extLst>
          </p:nvPr>
        </p:nvGraphicFramePr>
        <p:xfrm>
          <a:off x="238919" y="5146677"/>
          <a:ext cx="489585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1" name="Equation" r:id="rId9" imgW="2730240" imgH="419040" progId="Equation.DSMT4">
                  <p:embed/>
                </p:oleObj>
              </mc:Choice>
              <mc:Fallback>
                <p:oleObj name="Equation" r:id="rId9" imgW="27302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19" y="5146677"/>
                        <a:ext cx="489585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12"/>
          <p:cNvGraphicFramePr>
            <a:graphicFrameLocks noChangeAspect="1"/>
          </p:cNvGraphicFramePr>
          <p:nvPr/>
        </p:nvGraphicFramePr>
        <p:xfrm>
          <a:off x="8893176" y="4208464"/>
          <a:ext cx="14573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2" name="Equation" r:id="rId11" imgW="812520" imgH="203040" progId="Equation.DSMT4">
                  <p:embed/>
                </p:oleObj>
              </mc:Choice>
              <mc:Fallback>
                <p:oleObj name="Equation" r:id="rId11" imgW="8125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3176" y="4208464"/>
                        <a:ext cx="1457325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2" name="TextBox 12"/>
          <p:cNvSpPr txBox="1">
            <a:spLocks noChangeArrowheads="1"/>
          </p:cNvSpPr>
          <p:nvPr/>
        </p:nvSpPr>
        <p:spPr bwMode="auto">
          <a:xfrm>
            <a:off x="2079626" y="1719264"/>
            <a:ext cx="161131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/>
              <a:t>Separating hyperplane</a:t>
            </a:r>
            <a:endParaRPr lang="en-US" altLang="en-US"/>
          </a:p>
        </p:txBody>
      </p:sp>
      <p:sp>
        <p:nvSpPr>
          <p:cNvPr id="11283" name="TextBox 13"/>
          <p:cNvSpPr txBox="1">
            <a:spLocks noChangeArrowheads="1"/>
          </p:cNvSpPr>
          <p:nvPr/>
        </p:nvSpPr>
        <p:spPr bwMode="auto">
          <a:xfrm>
            <a:off x="1795463" y="3548064"/>
            <a:ext cx="1905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/>
              <a:t>margin hyperplane</a:t>
            </a:r>
            <a:endParaRPr lang="en-US" altLang="en-US"/>
          </a:p>
        </p:txBody>
      </p:sp>
      <p:sp>
        <p:nvSpPr>
          <p:cNvPr id="11284" name="TextBox 14"/>
          <p:cNvSpPr txBox="1">
            <a:spLocks noChangeArrowheads="1"/>
          </p:cNvSpPr>
          <p:nvPr/>
        </p:nvSpPr>
        <p:spPr bwMode="auto">
          <a:xfrm>
            <a:off x="8763000" y="3852864"/>
            <a:ext cx="1905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/>
              <a:t>margin hyperplane</a:t>
            </a:r>
            <a:endParaRPr lang="en-US" altLang="en-US"/>
          </a:p>
        </p:txBody>
      </p:sp>
      <p:graphicFrame>
        <p:nvGraphicFramePr>
          <p:cNvPr id="11272" name="Object 15"/>
          <p:cNvGraphicFramePr>
            <a:graphicFrameLocks noChangeAspect="1"/>
          </p:cNvGraphicFramePr>
          <p:nvPr/>
        </p:nvGraphicFramePr>
        <p:xfrm>
          <a:off x="7297738" y="3859213"/>
          <a:ext cx="3540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3" name="Equation" r:id="rId13" imgW="203040" imgH="203040" progId="Equation.DSMT4">
                  <p:embed/>
                </p:oleObj>
              </mc:Choice>
              <mc:Fallback>
                <p:oleObj name="Equation" r:id="rId13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7738" y="3859213"/>
                        <a:ext cx="3540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3" name="Object 16"/>
          <p:cNvGraphicFramePr>
            <a:graphicFrameLocks noChangeAspect="1"/>
          </p:cNvGraphicFramePr>
          <p:nvPr/>
        </p:nvGraphicFramePr>
        <p:xfrm>
          <a:off x="7069139" y="4152900"/>
          <a:ext cx="3317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4" name="Equation" r:id="rId15" imgW="190440" imgH="203040" progId="Equation.DSMT4">
                  <p:embed/>
                </p:oleObj>
              </mc:Choice>
              <mc:Fallback>
                <p:oleObj name="Equation" r:id="rId15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9139" y="4152900"/>
                        <a:ext cx="33178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5" name="Left Brace 21"/>
          <p:cNvSpPr>
            <a:spLocks/>
          </p:cNvSpPr>
          <p:nvPr/>
        </p:nvSpPr>
        <p:spPr bwMode="auto">
          <a:xfrm rot="-8040000">
            <a:off x="7085807" y="3613945"/>
            <a:ext cx="288925" cy="404812"/>
          </a:xfrm>
          <a:prstGeom prst="leftBrace">
            <a:avLst>
              <a:gd name="adj1" fmla="val 8322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1286" name="Left Brace 22"/>
          <p:cNvSpPr>
            <a:spLocks/>
          </p:cNvSpPr>
          <p:nvPr/>
        </p:nvSpPr>
        <p:spPr bwMode="auto">
          <a:xfrm rot="-8040000">
            <a:off x="6831807" y="3885407"/>
            <a:ext cx="241300" cy="373063"/>
          </a:xfrm>
          <a:prstGeom prst="leftBrace">
            <a:avLst>
              <a:gd name="adj1" fmla="val 8310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1287" name="Straight Connector 24"/>
          <p:cNvCxnSpPr>
            <a:cxnSpLocks noChangeShapeType="1"/>
          </p:cNvCxnSpPr>
          <p:nvPr/>
        </p:nvCxnSpPr>
        <p:spPr bwMode="auto">
          <a:xfrm flipV="1">
            <a:off x="4484689" y="2428875"/>
            <a:ext cx="3106737" cy="2871788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8" name="Rectangle 26"/>
          <p:cNvSpPr>
            <a:spLocks noChangeArrowheads="1"/>
          </p:cNvSpPr>
          <p:nvPr/>
        </p:nvSpPr>
        <p:spPr bwMode="auto">
          <a:xfrm rot="2880000">
            <a:off x="7555707" y="2436019"/>
            <a:ext cx="114300" cy="119063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1289" name="Straight Connector 38"/>
          <p:cNvCxnSpPr>
            <a:cxnSpLocks noChangeShapeType="1"/>
          </p:cNvCxnSpPr>
          <p:nvPr/>
        </p:nvCxnSpPr>
        <p:spPr bwMode="auto">
          <a:xfrm rot="16200000" flipV="1">
            <a:off x="7605713" y="2409825"/>
            <a:ext cx="328612" cy="300038"/>
          </a:xfrm>
          <a:prstGeom prst="line">
            <a:avLst/>
          </a:prstGeom>
          <a:noFill/>
          <a:ln w="127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90" name="Left Brace 42"/>
          <p:cNvSpPr>
            <a:spLocks/>
          </p:cNvSpPr>
          <p:nvPr/>
        </p:nvSpPr>
        <p:spPr bwMode="auto">
          <a:xfrm rot="2845672">
            <a:off x="6841332" y="2067719"/>
            <a:ext cx="288925" cy="1487488"/>
          </a:xfrm>
          <a:prstGeom prst="leftBrace">
            <a:avLst>
              <a:gd name="adj1" fmla="val 8318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cxnSp>
        <p:nvCxnSpPr>
          <p:cNvPr id="11291" name="Straight Arrow Connector 17"/>
          <p:cNvCxnSpPr>
            <a:cxnSpLocks noChangeShapeType="1"/>
          </p:cNvCxnSpPr>
          <p:nvPr/>
        </p:nvCxnSpPr>
        <p:spPr bwMode="auto">
          <a:xfrm flipV="1">
            <a:off x="6530975" y="3148014"/>
            <a:ext cx="274638" cy="269875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274" name="Object 17"/>
          <p:cNvGraphicFramePr>
            <a:graphicFrameLocks noChangeAspect="1"/>
          </p:cNvGraphicFramePr>
          <p:nvPr/>
        </p:nvGraphicFramePr>
        <p:xfrm>
          <a:off x="7192963" y="982664"/>
          <a:ext cx="2093912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5" name="Equation" r:id="rId17" imgW="1168200" imgH="291960" progId="Equation.DSMT4">
                  <p:embed/>
                </p:oleObj>
              </mc:Choice>
              <mc:Fallback>
                <p:oleObj name="Equation" r:id="rId17" imgW="11682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963" y="982664"/>
                        <a:ext cx="2093912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5" name="Object 18"/>
          <p:cNvGraphicFramePr>
            <a:graphicFrameLocks noChangeAspect="1"/>
          </p:cNvGraphicFramePr>
          <p:nvPr/>
        </p:nvGraphicFramePr>
        <p:xfrm>
          <a:off x="7850188" y="2655889"/>
          <a:ext cx="3111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6" name="Equation" r:id="rId19" imgW="177480" imgH="241200" progId="Equation.DSMT4">
                  <p:embed/>
                </p:oleObj>
              </mc:Choice>
              <mc:Fallback>
                <p:oleObj name="Equation" r:id="rId19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0188" y="2655889"/>
                        <a:ext cx="3111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2" name="Left Brace 42"/>
          <p:cNvSpPr>
            <a:spLocks/>
          </p:cNvSpPr>
          <p:nvPr/>
        </p:nvSpPr>
        <p:spPr bwMode="auto">
          <a:xfrm rot="2845672">
            <a:off x="5200651" y="2835276"/>
            <a:ext cx="347662" cy="2782887"/>
          </a:xfrm>
          <a:prstGeom prst="leftBrace">
            <a:avLst>
              <a:gd name="adj1" fmla="val 8301"/>
              <a:gd name="adj2" fmla="val 50227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graphicFrame>
        <p:nvGraphicFramePr>
          <p:cNvPr id="11276" name="Object 27"/>
          <p:cNvGraphicFramePr>
            <a:graphicFrameLocks noChangeAspect="1"/>
          </p:cNvGraphicFramePr>
          <p:nvPr/>
        </p:nvGraphicFramePr>
        <p:xfrm>
          <a:off x="4887913" y="3665539"/>
          <a:ext cx="5080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7" name="Equation" r:id="rId21" imgW="291960" imgH="266400" progId="Equation.DSMT4">
                  <p:embed/>
                </p:oleObj>
              </mc:Choice>
              <mc:Fallback>
                <p:oleObj name="Equation" r:id="rId21" imgW="29196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913" y="3665539"/>
                        <a:ext cx="5080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3" name="Freeform 28"/>
          <p:cNvSpPr>
            <a:spLocks/>
          </p:cNvSpPr>
          <p:nvPr/>
        </p:nvSpPr>
        <p:spPr bwMode="auto">
          <a:xfrm>
            <a:off x="6426201" y="1371600"/>
            <a:ext cx="703263" cy="1252538"/>
          </a:xfrm>
          <a:custGeom>
            <a:avLst/>
            <a:gdLst>
              <a:gd name="T0" fmla="*/ 399143 w 703943"/>
              <a:gd name="T1" fmla="*/ 1251857 h 1251857"/>
              <a:gd name="T2" fmla="*/ 50800 w 703943"/>
              <a:gd name="T3" fmla="*/ 805543 h 1251857"/>
              <a:gd name="T4" fmla="*/ 703943 w 703943"/>
              <a:gd name="T5" fmla="*/ 0 h 1251857"/>
              <a:gd name="T6" fmla="*/ 703943 w 703943"/>
              <a:gd name="T7" fmla="*/ 0 h 1251857"/>
              <a:gd name="T8" fmla="*/ 693057 w 703943"/>
              <a:gd name="T9" fmla="*/ 10886 h 12518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3943" h="1251857">
                <a:moveTo>
                  <a:pt x="399143" y="1251857"/>
                </a:moveTo>
                <a:cubicBezTo>
                  <a:pt x="199571" y="1133021"/>
                  <a:pt x="0" y="1014186"/>
                  <a:pt x="50800" y="805543"/>
                </a:cubicBezTo>
                <a:cubicBezTo>
                  <a:pt x="101600" y="596900"/>
                  <a:pt x="703943" y="0"/>
                  <a:pt x="703943" y="0"/>
                </a:cubicBezTo>
                <a:lnTo>
                  <a:pt x="693057" y="1088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1294" name="Straight Connector 27"/>
          <p:cNvCxnSpPr>
            <a:cxnSpLocks noChangeShapeType="1"/>
          </p:cNvCxnSpPr>
          <p:nvPr/>
        </p:nvCxnSpPr>
        <p:spPr bwMode="auto">
          <a:xfrm flipV="1">
            <a:off x="6534150" y="2709863"/>
            <a:ext cx="1390650" cy="709612"/>
          </a:xfrm>
          <a:prstGeom prst="line">
            <a:avLst/>
          </a:prstGeom>
          <a:noFill/>
          <a:ln w="12700" algn="ctr">
            <a:solidFill>
              <a:srgbClr val="0070C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271" name="Object 13"/>
          <p:cNvGraphicFramePr>
            <a:graphicFrameLocks noChangeAspect="1"/>
          </p:cNvGraphicFramePr>
          <p:nvPr/>
        </p:nvGraphicFramePr>
        <p:xfrm>
          <a:off x="6735764" y="3244850"/>
          <a:ext cx="28892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8" name="Equation" r:id="rId23" imgW="164880" imgH="139680" progId="Equation.DSMT4">
                  <p:embed/>
                </p:oleObj>
              </mc:Choice>
              <mc:Fallback>
                <p:oleObj name="Equation" r:id="rId23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5764" y="3244850"/>
                        <a:ext cx="288925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7" name="Object 28"/>
          <p:cNvGraphicFramePr>
            <a:graphicFrameLocks noChangeAspect="1"/>
          </p:cNvGraphicFramePr>
          <p:nvPr/>
        </p:nvGraphicFramePr>
        <p:xfrm>
          <a:off x="6400800" y="3344864"/>
          <a:ext cx="3111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9" name="Equation" r:id="rId25" imgW="177480" imgH="228600" progId="Equation.DSMT4">
                  <p:embed/>
                </p:oleObj>
              </mc:Choice>
              <mc:Fallback>
                <p:oleObj name="Equation" r:id="rId2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344864"/>
                        <a:ext cx="3111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5" name="Oval 31"/>
          <p:cNvSpPr>
            <a:spLocks noChangeArrowheads="1"/>
          </p:cNvSpPr>
          <p:nvPr/>
        </p:nvSpPr>
        <p:spPr bwMode="auto">
          <a:xfrm>
            <a:off x="6500813" y="3390901"/>
            <a:ext cx="61912" cy="61913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368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Distance from hyperplane </a:t>
            </a:r>
            <a:endParaRPr lang="en-US" altLang="en-US" smtClean="0"/>
          </a:p>
        </p:txBody>
      </p:sp>
      <p:sp>
        <p:nvSpPr>
          <p:cNvPr id="122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Due to normalization, the distance from separating hyperplane     to any point      becomes</a:t>
            </a:r>
            <a:endParaRPr lang="en-US" altLang="en-US" dirty="0" smtClean="0"/>
          </a:p>
        </p:txBody>
      </p:sp>
      <p:graphicFrame>
        <p:nvGraphicFramePr>
          <p:cNvPr id="1229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47058"/>
              </p:ext>
            </p:extLst>
          </p:nvPr>
        </p:nvGraphicFramePr>
        <p:xfrm>
          <a:off x="4864101" y="4431509"/>
          <a:ext cx="306546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7" name="Equation" r:id="rId3" imgW="1168200" imgH="291960" progId="Equation.DSMT4">
                  <p:embed/>
                </p:oleObj>
              </mc:Choice>
              <mc:Fallback>
                <p:oleObj name="Equation" r:id="rId3" imgW="11682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1" y="4431509"/>
                        <a:ext cx="306546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590898"/>
              </p:ext>
            </p:extLst>
          </p:nvPr>
        </p:nvGraphicFramePr>
        <p:xfrm>
          <a:off x="4864101" y="3481389"/>
          <a:ext cx="34099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8" name="Equation" r:id="rId5" imgW="1409400" imgH="291960" progId="Equation.DSMT4">
                  <p:embed/>
                </p:oleObj>
              </mc:Choice>
              <mc:Fallback>
                <p:oleObj name="Equation" r:id="rId5" imgW="14094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1" y="3481389"/>
                        <a:ext cx="34099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94955"/>
              </p:ext>
            </p:extLst>
          </p:nvPr>
        </p:nvGraphicFramePr>
        <p:xfrm>
          <a:off x="4864101" y="2432052"/>
          <a:ext cx="259556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9" name="Equation" r:id="rId7" imgW="1041120" imgH="291960" progId="Equation.DSMT4">
                  <p:embed/>
                </p:oleObj>
              </mc:Choice>
              <mc:Fallback>
                <p:oleObj name="Equation" r:id="rId7" imgW="104112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1" y="2432052"/>
                        <a:ext cx="2595563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556599"/>
              </p:ext>
            </p:extLst>
          </p:nvPr>
        </p:nvGraphicFramePr>
        <p:xfrm>
          <a:off x="10215417" y="1773670"/>
          <a:ext cx="424873" cy="546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0" name="Equation" r:id="rId9" imgW="177480" imgH="228600" progId="Equation.DSMT4">
                  <p:embed/>
                </p:oleObj>
              </mc:Choice>
              <mc:Fallback>
                <p:oleObj name="Equation" r:id="rId9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215417" y="1773670"/>
                        <a:ext cx="424873" cy="546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567411"/>
              </p:ext>
            </p:extLst>
          </p:nvPr>
        </p:nvGraphicFramePr>
        <p:xfrm>
          <a:off x="2556163" y="2162548"/>
          <a:ext cx="397164" cy="539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1" name="Equation" r:id="rId11" imgW="177480" imgH="241200" progId="Equation.DSMT4">
                  <p:embed/>
                </p:oleObj>
              </mc:Choice>
              <mc:Fallback>
                <p:oleObj name="Equation" r:id="rId11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56163" y="2162548"/>
                        <a:ext cx="397164" cy="539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642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Separable case formulation </a:t>
            </a:r>
            <a:endParaRPr lang="en-US" altLang="en-US" smtClean="0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We want to maximize:</a:t>
            </a:r>
          </a:p>
          <a:p>
            <a:endParaRPr lang="en-US" altLang="en-US" smtClean="0"/>
          </a:p>
          <a:p>
            <a:pPr lvl="1"/>
            <a:r>
              <a:rPr lang="en-US" altLang="en-US" smtClean="0"/>
              <a:t>Which is equivalent to minimizing function: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pPr lvl="1"/>
            <a:r>
              <a:rPr lang="en-US" altLang="en-US" smtClean="0"/>
              <a:t>Subjected to constraints: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922463"/>
              </p:ext>
            </p:extLst>
          </p:nvPr>
        </p:nvGraphicFramePr>
        <p:xfrm>
          <a:off x="4967287" y="1561307"/>
          <a:ext cx="22574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4" name="Equation" r:id="rId3" imgW="990360" imgH="419040" progId="Equation.DSMT4">
                  <p:embed/>
                </p:oleObj>
              </mc:Choice>
              <mc:Fallback>
                <p:oleObj name="Equation" r:id="rId3" imgW="990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7287" y="1561307"/>
                        <a:ext cx="225742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852960"/>
              </p:ext>
            </p:extLst>
          </p:nvPr>
        </p:nvGraphicFramePr>
        <p:xfrm>
          <a:off x="7418244" y="2712319"/>
          <a:ext cx="21701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5" name="Equation" r:id="rId5" imgW="952200" imgH="241200" progId="Equation.DSMT4">
                  <p:embed/>
                </p:oleObj>
              </mc:Choice>
              <mc:Fallback>
                <p:oleObj name="Equation" r:id="rId5" imgW="952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8244" y="2712319"/>
                        <a:ext cx="217011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5"/>
          <p:cNvGraphicFramePr>
            <a:graphicFrameLocks noChangeAspect="1"/>
          </p:cNvGraphicFramePr>
          <p:nvPr/>
        </p:nvGraphicFramePr>
        <p:xfrm>
          <a:off x="3897314" y="4627564"/>
          <a:ext cx="46894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6" name="Equation" r:id="rId7" imgW="1562040" imgH="279360" progId="Equation.DSMT4">
                  <p:embed/>
                </p:oleObj>
              </mc:Choice>
              <mc:Fallback>
                <p:oleObj name="Equation" r:id="rId7" imgW="15620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4" y="4627564"/>
                        <a:ext cx="46894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4256089" y="3592514"/>
            <a:ext cx="3940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de-AT" altLang="en-US"/>
              <a:t>(Quadratic is easier than square root)</a:t>
            </a:r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7335982" y="600213"/>
            <a:ext cx="4500480" cy="1438931"/>
            <a:chOff x="7335982" y="600213"/>
            <a:chExt cx="4500480" cy="1438931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1744920"/>
                </p:ext>
              </p:extLst>
            </p:nvPr>
          </p:nvGraphicFramePr>
          <p:xfrm>
            <a:off x="7928264" y="600213"/>
            <a:ext cx="3908198" cy="683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67" name="Equation" r:id="rId9" imgW="1523880" imgH="266400" progId="Equation.DSMT4">
                    <p:embed/>
                  </p:oleObj>
                </mc:Choice>
                <mc:Fallback>
                  <p:oleObj name="Equation" r:id="rId9" imgW="1523880" imgH="266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928264" y="600213"/>
                          <a:ext cx="3908198" cy="6839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" name="Curved Connector 3"/>
            <p:cNvCxnSpPr/>
            <p:nvPr/>
          </p:nvCxnSpPr>
          <p:spPr>
            <a:xfrm flipV="1">
              <a:off x="7335982" y="1416189"/>
              <a:ext cx="2462645" cy="622955"/>
            </a:xfrm>
            <a:prstGeom prst="curvedConnector3">
              <a:avLst>
                <a:gd name="adj1" fmla="val 10232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9434945" y="3261594"/>
            <a:ext cx="2352243" cy="1097681"/>
            <a:chOff x="9434945" y="3261594"/>
            <a:chExt cx="2352243" cy="1097681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4856924"/>
                </p:ext>
              </p:extLst>
            </p:nvPr>
          </p:nvGraphicFramePr>
          <p:xfrm>
            <a:off x="9801225" y="3643313"/>
            <a:ext cx="1985963" cy="715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68" name="Equation" r:id="rId11" imgW="774360" imgH="279360" progId="Equation.DSMT4">
                    <p:embed/>
                  </p:oleObj>
                </mc:Choice>
                <mc:Fallback>
                  <p:oleObj name="Equation" r:id="rId11" imgW="77436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801225" y="3643313"/>
                          <a:ext cx="1985963" cy="7159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Straight Arrow Connector 7"/>
            <p:cNvCxnSpPr/>
            <p:nvPr/>
          </p:nvCxnSpPr>
          <p:spPr>
            <a:xfrm>
              <a:off x="9434945" y="3261594"/>
              <a:ext cx="1257300" cy="330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830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Separable case formulation: Hard margin </a:t>
            </a:r>
            <a:endParaRPr lang="en-US" altLang="en-US" dirty="0" smtClean="0"/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/>
              <a:t>The goal of SVM is to find the pair hyperplane that maximize the margin, or equivalently</a:t>
            </a:r>
          </a:p>
          <a:p>
            <a:endParaRPr lang="de-AT" altLang="en-US"/>
          </a:p>
          <a:p>
            <a:endParaRPr lang="de-AT" altLang="en-US"/>
          </a:p>
          <a:p>
            <a:endParaRPr lang="de-AT" altLang="en-US"/>
          </a:p>
          <a:p>
            <a:r>
              <a:rPr lang="de-AT" altLang="en-US"/>
              <a:t>This is a convex constrained optimization problem that guaranteed to get the global solution</a:t>
            </a:r>
          </a:p>
          <a:p>
            <a:r>
              <a:rPr lang="de-AT" altLang="en-US"/>
              <a:t>It is called </a:t>
            </a:r>
            <a:r>
              <a:rPr lang="de-AT" altLang="en-US">
                <a:solidFill>
                  <a:srgbClr val="FF0000"/>
                </a:solidFill>
              </a:rPr>
              <a:t>Quadratic Programming (QP) </a:t>
            </a:r>
            <a:r>
              <a:rPr lang="de-AT" altLang="en-US"/>
              <a:t>because</a:t>
            </a:r>
            <a:endParaRPr lang="en-US" altLang="en-US"/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710811"/>
              </p:ext>
            </p:extLst>
          </p:nvPr>
        </p:nvGraphicFramePr>
        <p:xfrm>
          <a:off x="3388448" y="2656321"/>
          <a:ext cx="5691187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2" name="Equation" r:id="rId3" imgW="2184120" imgH="596880" progId="Equation.DSMT4">
                  <p:embed/>
                </p:oleObj>
              </mc:Choice>
              <mc:Fallback>
                <p:oleObj name="Equation" r:id="rId3" imgW="218412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448" y="2656321"/>
                        <a:ext cx="5691187" cy="15541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461297"/>
              </p:ext>
            </p:extLst>
          </p:nvPr>
        </p:nvGraphicFramePr>
        <p:xfrm>
          <a:off x="8272606" y="5041180"/>
          <a:ext cx="18351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3" name="Equation" r:id="rId5" imgW="761760" imgH="279360" progId="Equation.DSMT4">
                  <p:embed/>
                </p:oleObj>
              </mc:Choice>
              <mc:Fallback>
                <p:oleObj name="Equation" r:id="rId5" imgW="7617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2606" y="5041180"/>
                        <a:ext cx="18351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41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Classification</a:t>
            </a:r>
            <a:endParaRPr lang="en-US" altLang="en-US" smtClean="0"/>
          </a:p>
        </p:txBody>
      </p:sp>
      <p:sp>
        <p:nvSpPr>
          <p:cNvPr id="153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Once you obtain the parameters of hyperplane (</a:t>
            </a:r>
            <a:r>
              <a:rPr lang="de-AT" altLang="en-US" b="1" smtClean="0"/>
              <a:t>w</a:t>
            </a:r>
            <a:r>
              <a:rPr lang="de-AT" altLang="en-US" smtClean="0"/>
              <a:t>, b), you can compute the margin score</a:t>
            </a:r>
          </a:p>
          <a:p>
            <a:endParaRPr lang="de-AT" altLang="en-US" smtClean="0"/>
          </a:p>
          <a:p>
            <a:r>
              <a:rPr lang="de-AT" altLang="en-US" smtClean="0"/>
              <a:t>Classification is simply sign of the score</a:t>
            </a:r>
            <a:endParaRPr lang="en-US" altLang="en-US" smtClean="0"/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444425"/>
              </p:ext>
            </p:extLst>
          </p:nvPr>
        </p:nvGraphicFramePr>
        <p:xfrm>
          <a:off x="5049044" y="2655888"/>
          <a:ext cx="20939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1" name="Equation" r:id="rId3" imgW="812520" imgH="241200" progId="Equation.DSMT4">
                  <p:embed/>
                </p:oleObj>
              </mc:Choice>
              <mc:Fallback>
                <p:oleObj name="Equation" r:id="rId3" imgW="812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044" y="2655888"/>
                        <a:ext cx="20939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41926"/>
              </p:ext>
            </p:extLst>
          </p:nvPr>
        </p:nvGraphicFramePr>
        <p:xfrm>
          <a:off x="3841606" y="3755232"/>
          <a:ext cx="48434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2" name="Equation" r:id="rId5" imgW="1879560" imgH="279360" progId="Equation.DSMT4">
                  <p:embed/>
                </p:oleObj>
              </mc:Choice>
              <mc:Fallback>
                <p:oleObj name="Equation" r:id="rId5" imgW="1879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606" y="3755232"/>
                        <a:ext cx="4843462" cy="7207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599745"/>
              </p:ext>
            </p:extLst>
          </p:nvPr>
        </p:nvGraphicFramePr>
        <p:xfrm>
          <a:off x="359497" y="4350328"/>
          <a:ext cx="3376612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3" name="Equation" r:id="rId7" imgW="1473120" imgH="711000" progId="Equation.DSMT4">
                  <p:embed/>
                </p:oleObj>
              </mc:Choice>
              <mc:Fallback>
                <p:oleObj name="Equation" r:id="rId7" imgW="147312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97" y="4350328"/>
                        <a:ext cx="3376612" cy="163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241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Based on Support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b=0 (shift the plane such that (0,0) is at the separating hyperplane)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parameter                   if </a:t>
            </a:r>
            <a:r>
              <a:rPr lang="en-US" i="1" dirty="0" smtClean="0"/>
              <a:t>n</a:t>
            </a:r>
            <a:r>
              <a:rPr lang="en-US" dirty="0" smtClean="0"/>
              <a:t> is support vector</a:t>
            </a:r>
          </a:p>
          <a:p>
            <a:r>
              <a:rPr lang="en-US" dirty="0" smtClean="0"/>
              <a:t>parameter                   if </a:t>
            </a:r>
            <a:r>
              <a:rPr lang="en-US" i="1" dirty="0" smtClean="0"/>
              <a:t>n</a:t>
            </a:r>
            <a:r>
              <a:rPr lang="en-US" dirty="0" smtClean="0"/>
              <a:t> is not support vector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917587"/>
              </p:ext>
            </p:extLst>
          </p:nvPr>
        </p:nvGraphicFramePr>
        <p:xfrm>
          <a:off x="1486766" y="2759581"/>
          <a:ext cx="7951788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5" name="Equation" r:id="rId3" imgW="3085920" imgH="457200" progId="Equation.DSMT4">
                  <p:embed/>
                </p:oleObj>
              </mc:Choice>
              <mc:Fallback>
                <p:oleObj name="Equation" r:id="rId3" imgW="30859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766" y="2759581"/>
                        <a:ext cx="7951788" cy="11795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23283"/>
              </p:ext>
            </p:extLst>
          </p:nvPr>
        </p:nvGraphicFramePr>
        <p:xfrm>
          <a:off x="2771775" y="4181476"/>
          <a:ext cx="129063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6" name="Equation" r:id="rId5" imgW="431640" imgH="228600" progId="Equation.DSMT4">
                  <p:embed/>
                </p:oleObj>
              </mc:Choice>
              <mc:Fallback>
                <p:oleObj name="Equation" r:id="rId5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1775" y="4181476"/>
                        <a:ext cx="1290638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843008"/>
              </p:ext>
            </p:extLst>
          </p:nvPr>
        </p:nvGraphicFramePr>
        <p:xfrm>
          <a:off x="2771775" y="4662199"/>
          <a:ext cx="1290638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7" name="Equation" r:id="rId7" imgW="431640" imgH="228600" progId="Equation.DSMT4">
                  <p:embed/>
                </p:oleObj>
              </mc:Choice>
              <mc:Fallback>
                <p:oleObj name="Equation" r:id="rId7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1775" y="4662199"/>
                        <a:ext cx="1290638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433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Support Vector Machine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436" y="0"/>
            <a:ext cx="2988320" cy="3524560"/>
          </a:xfrm>
          <a:prstGeom prst="rect">
            <a:avLst/>
          </a:prstGeom>
        </p:spPr>
      </p:pic>
      <p:pic>
        <p:nvPicPr>
          <p:cNvPr id="65538" name="Picture 2" descr="https://images-na.ssl-images-amazon.com/images/I/41%2BpBWYPh5L._SX313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73" y="6581"/>
            <a:ext cx="2220768" cy="351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3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Drawing 2D hyperplane</a:t>
            </a:r>
            <a:endParaRPr lang="en-US" altLang="en-US" smtClean="0"/>
          </a:p>
        </p:txBody>
      </p:sp>
      <p:sp>
        <p:nvSpPr>
          <p:cNvPr id="163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Only for 2D: Plot (x1, x2)</a:t>
            </a:r>
          </a:p>
          <a:p>
            <a:r>
              <a:rPr lang="de-AT" altLang="en-US" smtClean="0"/>
              <a:t>Given x1 from data, compute x2</a:t>
            </a:r>
          </a:p>
          <a:p>
            <a:r>
              <a:rPr lang="de-AT" altLang="en-US" smtClean="0"/>
              <a:t>Separating hyperplane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Margin hyperplane</a:t>
            </a:r>
          </a:p>
          <a:p>
            <a:endParaRPr lang="de-AT" altLang="en-US" smtClean="0"/>
          </a:p>
          <a:p>
            <a:endParaRPr lang="en-US" altLang="en-US" smtClean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754258"/>
              </p:ext>
            </p:extLst>
          </p:nvPr>
        </p:nvGraphicFramePr>
        <p:xfrm>
          <a:off x="4818063" y="2722853"/>
          <a:ext cx="209391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6" name="Equation" r:id="rId3" imgW="812520" imgH="431640" progId="Equation.DSMT4">
                  <p:embed/>
                </p:oleObj>
              </mc:Choice>
              <mc:Fallback>
                <p:oleObj name="Equation" r:id="rId3" imgW="8125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8063" y="2722853"/>
                        <a:ext cx="2093912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357664"/>
              </p:ext>
            </p:extLst>
          </p:nvPr>
        </p:nvGraphicFramePr>
        <p:xfrm>
          <a:off x="4294188" y="4177293"/>
          <a:ext cx="26177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7" name="Equation" r:id="rId5" imgW="1015920" imgH="431640" progId="Equation.DSMT4">
                  <p:embed/>
                </p:oleObj>
              </mc:Choice>
              <mc:Fallback>
                <p:oleObj name="Equation" r:id="rId5" imgW="1015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188" y="4177293"/>
                        <a:ext cx="2617787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231188"/>
              </p:ext>
            </p:extLst>
          </p:nvPr>
        </p:nvGraphicFramePr>
        <p:xfrm>
          <a:off x="7564873" y="4177293"/>
          <a:ext cx="2617788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8" name="Equation" r:id="rId7" imgW="1015920" imgH="431640" progId="Equation.DSMT4">
                  <p:embed/>
                </p:oleObj>
              </mc:Choice>
              <mc:Fallback>
                <p:oleObj name="Equation" r:id="rId7" imgW="1015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873" y="4177293"/>
                        <a:ext cx="2617788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97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classes, linearly inseparable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What if the problem is not linearly separable?</a:t>
            </a:r>
          </a:p>
          <a:p>
            <a:pPr lvl="1"/>
            <a:r>
              <a:rPr lang="de-AT" altLang="en-US"/>
              <a:t>Use slack variables AND</a:t>
            </a:r>
          </a:p>
          <a:p>
            <a:pPr lvl="1"/>
            <a:r>
              <a:rPr lang="de-AT" altLang="en-US"/>
              <a:t>Use Kernel trick</a:t>
            </a:r>
            <a:endParaRPr lang="en-US" altLang="en-US"/>
          </a:p>
        </p:txBody>
      </p:sp>
      <p:graphicFrame>
        <p:nvGraphicFramePr>
          <p:cNvPr id="1741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421313" y="2046288"/>
          <a:ext cx="47244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313" y="2046288"/>
                        <a:ext cx="4724400" cy="445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726113" y="2590800"/>
            <a:ext cx="4038600" cy="3124200"/>
            <a:chOff x="1584" y="1632"/>
            <a:chExt cx="2544" cy="1968"/>
          </a:xfrm>
        </p:grpSpPr>
        <p:sp>
          <p:nvSpPr>
            <p:cNvPr id="17414" name="Oval 6"/>
            <p:cNvSpPr>
              <a:spLocks noChangeArrowheads="1"/>
            </p:cNvSpPr>
            <p:nvPr/>
          </p:nvSpPr>
          <p:spPr bwMode="auto">
            <a:xfrm>
              <a:off x="1584" y="1632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5" name="Oval 7"/>
            <p:cNvSpPr>
              <a:spLocks noChangeArrowheads="1"/>
            </p:cNvSpPr>
            <p:nvPr/>
          </p:nvSpPr>
          <p:spPr bwMode="auto">
            <a:xfrm>
              <a:off x="2304" y="2208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6" name="Oval 8"/>
            <p:cNvSpPr>
              <a:spLocks noChangeArrowheads="1"/>
            </p:cNvSpPr>
            <p:nvPr/>
          </p:nvSpPr>
          <p:spPr bwMode="auto">
            <a:xfrm>
              <a:off x="2208" y="168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7" name="Oval 9"/>
            <p:cNvSpPr>
              <a:spLocks noChangeArrowheads="1"/>
            </p:cNvSpPr>
            <p:nvPr/>
          </p:nvSpPr>
          <p:spPr bwMode="auto">
            <a:xfrm>
              <a:off x="2832" y="3264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8" name="Oval 10"/>
            <p:cNvSpPr>
              <a:spLocks noChangeArrowheads="1"/>
            </p:cNvSpPr>
            <p:nvPr/>
          </p:nvSpPr>
          <p:spPr bwMode="auto">
            <a:xfrm>
              <a:off x="3312" y="2400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19" name="Oval 11"/>
            <p:cNvSpPr>
              <a:spLocks noChangeArrowheads="1"/>
            </p:cNvSpPr>
            <p:nvPr/>
          </p:nvSpPr>
          <p:spPr bwMode="auto">
            <a:xfrm>
              <a:off x="3792" y="2736"/>
              <a:ext cx="336" cy="336"/>
            </a:xfrm>
            <a:prstGeom prst="ellipse">
              <a:avLst/>
            </a:prstGeom>
            <a:noFill/>
            <a:ln w="508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19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Using Slack variables: Soft-Margin</a:t>
            </a:r>
            <a:endParaRPr lang="en-US" altLang="en-US" dirty="0" smtClean="0"/>
          </a:p>
        </p:txBody>
      </p:sp>
      <p:sp>
        <p:nvSpPr>
          <p:cNvPr id="1843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altLang="en-US" dirty="0" smtClean="0"/>
              <a:t>Introduce positive slack variable s</a:t>
            </a:r>
            <a:r>
              <a:rPr lang="de-AT" altLang="en-US" baseline="-25000" dirty="0" smtClean="0"/>
              <a:t>i </a:t>
            </a:r>
            <a:r>
              <a:rPr lang="de-AT" altLang="en-US" dirty="0" smtClean="0"/>
              <a:t>to penalize misclassification</a:t>
            </a:r>
          </a:p>
          <a:p>
            <a:endParaRPr lang="de-AT" altLang="en-US" baseline="-25000" dirty="0" smtClean="0"/>
          </a:p>
          <a:p>
            <a:endParaRPr lang="de-AT" altLang="en-US" baseline="-25000" dirty="0" smtClean="0"/>
          </a:p>
          <a:p>
            <a:endParaRPr lang="de-AT" altLang="en-US" baseline="-25000" dirty="0" smtClean="0"/>
          </a:p>
          <a:p>
            <a:endParaRPr lang="de-AT" altLang="en-US" baseline="-25000" dirty="0" smtClean="0"/>
          </a:p>
          <a:p>
            <a:endParaRPr lang="de-AT" altLang="en-US" baseline="-25000" dirty="0" smtClean="0"/>
          </a:p>
          <a:p>
            <a:endParaRPr lang="de-AT" altLang="en-US" dirty="0" smtClean="0"/>
          </a:p>
          <a:p>
            <a:endParaRPr lang="de-AT" altLang="en-US" dirty="0" smtClean="0"/>
          </a:p>
          <a:p>
            <a:r>
              <a:rPr lang="de-AT" altLang="en-US" dirty="0" smtClean="0"/>
              <a:t>Slack variable s</a:t>
            </a:r>
            <a:r>
              <a:rPr lang="de-AT" altLang="en-US" baseline="-25000" dirty="0" smtClean="0"/>
              <a:t>i</a:t>
            </a:r>
            <a:r>
              <a:rPr lang="de-AT" altLang="en-US" dirty="0" smtClean="0"/>
              <a:t> is larger than 1 if x</a:t>
            </a:r>
            <a:r>
              <a:rPr lang="de-AT" altLang="en-US" baseline="-25000" dirty="0" smtClean="0"/>
              <a:t>i</a:t>
            </a:r>
            <a:r>
              <a:rPr lang="de-AT" altLang="en-US" dirty="0" smtClean="0"/>
              <a:t> is misclassified</a:t>
            </a:r>
          </a:p>
          <a:p>
            <a:r>
              <a:rPr lang="de-AT" altLang="en-US" dirty="0" smtClean="0"/>
              <a:t>Regularization parameter 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endParaRPr lang="de-AT" altLang="en-US" dirty="0" smtClean="0"/>
          </a:p>
          <a:p>
            <a:pPr>
              <a:buFont typeface="Wingdings" panose="05000000000000000000" pitchFamily="2" charset="2"/>
              <a:buNone/>
            </a:pPr>
            <a:r>
              <a:rPr lang="de-AT" altLang="en-US" dirty="0" smtClean="0"/>
              <a:t> </a:t>
            </a:r>
            <a:endParaRPr lang="en-US" altLang="en-US" dirty="0" smtClean="0"/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07440"/>
              </p:ext>
            </p:extLst>
          </p:nvPr>
        </p:nvGraphicFramePr>
        <p:xfrm>
          <a:off x="3040063" y="2239964"/>
          <a:ext cx="645160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Equation" r:id="rId3" imgW="2476440" imgH="952200" progId="Equation.DSMT4">
                  <p:embed/>
                </p:oleObj>
              </mc:Choice>
              <mc:Fallback>
                <p:oleObj name="Equation" r:id="rId3" imgW="247644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3" y="2239964"/>
                        <a:ext cx="6451600" cy="24796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26628" y="5542400"/>
            <a:ext cx="729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ource: Teknomo (2012) Support Vector Machine Tutorial, Revoledu.com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5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Cost function</a:t>
            </a:r>
            <a:endParaRPr lang="en-US" altLang="en-US" smtClean="0"/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Penalty or cost function</a:t>
            </a:r>
          </a:p>
          <a:p>
            <a:endParaRPr lang="de-AT" altLang="en-US" dirty="0" smtClean="0"/>
          </a:p>
          <a:p>
            <a:endParaRPr lang="de-AT" altLang="en-US" dirty="0" smtClean="0"/>
          </a:p>
          <a:p>
            <a:r>
              <a:rPr lang="de-AT" altLang="en-US" dirty="0" smtClean="0"/>
              <a:t>is the upper bound on the average loss on the training data</a:t>
            </a:r>
          </a:p>
          <a:p>
            <a:r>
              <a:rPr lang="de-AT" altLang="en-US" b="1" dirty="0" smtClean="0">
                <a:solidFill>
                  <a:srgbClr val="FF0000"/>
                </a:solidFill>
              </a:rPr>
              <a:t>Regularization Parameter</a:t>
            </a:r>
            <a:r>
              <a:rPr lang="de-AT" altLang="en-US" b="1" dirty="0" smtClean="0"/>
              <a:t> c </a:t>
            </a:r>
            <a:r>
              <a:rPr lang="de-AT" altLang="en-US" dirty="0" smtClean="0"/>
              <a:t>is chosen by user to tolerate error. Larger value of </a:t>
            </a:r>
            <a:r>
              <a:rPr lang="de-AT" altLang="en-US" b="1" dirty="0" smtClean="0"/>
              <a:t>c</a:t>
            </a:r>
            <a:r>
              <a:rPr lang="de-AT" altLang="en-US" dirty="0" smtClean="0"/>
              <a:t> indicates higher penalty to error. If c = infinite, then no error can be tolerated</a:t>
            </a:r>
            <a:endParaRPr lang="en-US" altLang="en-US" dirty="0" smtClean="0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684687"/>
              </p:ext>
            </p:extLst>
          </p:nvPr>
        </p:nvGraphicFramePr>
        <p:xfrm>
          <a:off x="4961846" y="1165524"/>
          <a:ext cx="1721983" cy="1775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Equation" r:id="rId3" imgW="419040" imgH="431640" progId="Equation.DSMT4">
                  <p:embed/>
                </p:oleObj>
              </mc:Choice>
              <mc:Fallback>
                <p:oleObj name="Equation" r:id="rId3" imgW="4190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1846" y="1165524"/>
                        <a:ext cx="1721983" cy="17754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127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Non-Linear Decision Boundary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5188527" cy="4351338"/>
          </a:xfrm>
        </p:spPr>
        <p:txBody>
          <a:bodyPr/>
          <a:lstStyle/>
          <a:p>
            <a:r>
              <a:rPr lang="en-US" altLang="en-US" dirty="0" smtClean="0"/>
              <a:t>What if decision boundary is not linear?</a:t>
            </a:r>
          </a:p>
        </p:txBody>
      </p:sp>
      <p:pic>
        <p:nvPicPr>
          <p:cNvPr id="49156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1887" y="1410712"/>
            <a:ext cx="5980113" cy="4410075"/>
          </a:xfrm>
          <a:noFill/>
        </p:spPr>
      </p:pic>
      <p:sp>
        <p:nvSpPr>
          <p:cNvPr id="165893" name="Arc 5"/>
          <p:cNvSpPr>
            <a:spLocks/>
          </p:cNvSpPr>
          <p:nvPr/>
        </p:nvSpPr>
        <p:spPr bwMode="auto">
          <a:xfrm rot="-8313467">
            <a:off x="7313611" y="2318761"/>
            <a:ext cx="3962400" cy="2176462"/>
          </a:xfrm>
          <a:custGeom>
            <a:avLst/>
            <a:gdLst>
              <a:gd name="T0" fmla="*/ 2147483647 w 21600"/>
              <a:gd name="T1" fmla="*/ 0 h 42318"/>
              <a:gd name="T2" fmla="*/ 2147483647 w 21600"/>
              <a:gd name="T3" fmla="*/ 2147483647 h 42318"/>
              <a:gd name="T4" fmla="*/ 0 w 21600"/>
              <a:gd name="T5" fmla="*/ 2147483647 h 42318"/>
              <a:gd name="T6" fmla="*/ 0 60000 65536"/>
              <a:gd name="T7" fmla="*/ 0 60000 65536"/>
              <a:gd name="T8" fmla="*/ 0 60000 65536"/>
              <a:gd name="T9" fmla="*/ 0 w 21600"/>
              <a:gd name="T10" fmla="*/ 0 h 42318"/>
              <a:gd name="T11" fmla="*/ 21600 w 21600"/>
              <a:gd name="T12" fmla="*/ 42318 h 4231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42318" fill="none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</a:path>
              <a:path w="21600" h="42318" stroke="0" extrusionOk="0">
                <a:moveTo>
                  <a:pt x="2219" y="0"/>
                </a:moveTo>
                <a:cubicBezTo>
                  <a:pt x="13231" y="1138"/>
                  <a:pt x="21600" y="10416"/>
                  <a:pt x="21600" y="21486"/>
                </a:cubicBezTo>
                <a:cubicBezTo>
                  <a:pt x="21600" y="31216"/>
                  <a:pt x="15094" y="39745"/>
                  <a:pt x="5709" y="42317"/>
                </a:cubicBezTo>
                <a:lnTo>
                  <a:pt x="0" y="21486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Kernel Trick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rgbClr val="FF0000"/>
                </a:solidFill>
              </a:rPr>
              <a:t>Kernel </a:t>
            </a:r>
            <a:r>
              <a:rPr lang="en-US" altLang="en-US" dirty="0" smtClean="0"/>
              <a:t>is a transformation function (especially, from non-linear to linear)</a:t>
            </a:r>
          </a:p>
          <a:p>
            <a:r>
              <a:rPr lang="en-US" altLang="en-US" dirty="0" smtClean="0"/>
              <a:t>Transform </a:t>
            </a:r>
            <a:r>
              <a:rPr lang="en-US" altLang="en-US" dirty="0"/>
              <a:t>data into higher dimensional space</a:t>
            </a:r>
          </a:p>
          <a:p>
            <a:r>
              <a:rPr lang="en-US" altLang="en-US" dirty="0"/>
              <a:t>Search for a linear separating hyper plane in the new </a:t>
            </a:r>
            <a:r>
              <a:rPr lang="en-US" altLang="en-US" dirty="0" smtClean="0"/>
              <a:t>space</a:t>
            </a:r>
          </a:p>
          <a:p>
            <a:r>
              <a:rPr lang="en-US" altLang="en-US" b="1" dirty="0" smtClean="0">
                <a:solidFill>
                  <a:srgbClr val="FF0000"/>
                </a:solidFill>
              </a:rPr>
              <a:t>Kernel trick</a:t>
            </a:r>
            <a:r>
              <a:rPr lang="en-US" altLang="en-US" dirty="0" smtClean="0"/>
              <a:t>: You do not need to know the mapping function</a:t>
            </a:r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2716" y="1509794"/>
            <a:ext cx="5121084" cy="3840000"/>
          </a:xfrm>
          <a:noFill/>
        </p:spPr>
      </p:pic>
    </p:spTree>
    <p:extLst>
      <p:ext uri="{BB962C8B-B14F-4D97-AF65-F5344CB8AC3E}">
        <p14:creationId xmlns:p14="http://schemas.microsoft.com/office/powerpoint/2010/main" val="27482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</a:p>
          <a:p>
            <a:r>
              <a:rPr lang="en-US" dirty="0" smtClean="0"/>
              <a:t>x</a:t>
            </a:r>
          </a:p>
          <a:p>
            <a:r>
              <a:rPr lang="en-US" dirty="0" smtClean="0"/>
              <a:t>Non-Linearly separable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2D</a:t>
            </a:r>
          </a:p>
          <a:p>
            <a:r>
              <a:rPr lang="en-US" dirty="0" smtClean="0"/>
              <a:t>[x, x</a:t>
            </a:r>
            <a:r>
              <a:rPr lang="en-US" baseline="30000" dirty="0" smtClean="0"/>
              <a:t>2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Linearly separable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15368"/>
            <a:ext cx="5038095" cy="847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295" y="3273805"/>
            <a:ext cx="4761905" cy="30380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987636" y="2462645"/>
            <a:ext cx="736259" cy="27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1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2D</a:t>
            </a:r>
          </a:p>
          <a:p>
            <a:r>
              <a:rPr lang="en-US" dirty="0" smtClean="0"/>
              <a:t>[x1,x2]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3D</a:t>
            </a:r>
          </a:p>
          <a:p>
            <a:r>
              <a:rPr lang="en-US" dirty="0" smtClean="0"/>
              <a:t>mapping: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20" y="2891249"/>
            <a:ext cx="3561905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355" y="3293430"/>
            <a:ext cx="3842502" cy="3018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308" y="2745356"/>
            <a:ext cx="5730596" cy="5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62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8524" y="2048913"/>
            <a:ext cx="4980952" cy="390476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6809" y="2739389"/>
            <a:ext cx="4952381" cy="2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30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Separating hyperplane</a:t>
            </a:r>
            <a:endParaRPr lang="en-US" dirty="0"/>
          </a:p>
        </p:txBody>
      </p:sp>
      <p:sp>
        <p:nvSpPr>
          <p:cNvPr id="9" name="Vertical Text Placeholder 8"/>
          <p:cNvSpPr>
            <a:spLocks noGrp="1"/>
          </p:cNvSpPr>
          <p:nvPr>
            <p:ph type="body" orient="vert" idx="1"/>
          </p:nvPr>
        </p:nvSpPr>
        <p:spPr>
          <a:xfrm>
            <a:off x="876300" y="1347643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1366263"/>
            <a:ext cx="9333333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What is SVM?</a:t>
            </a:r>
            <a:endParaRPr lang="en-US" altLang="en-US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altLang="en-US" smtClean="0"/>
              <a:t>Support Vector Machine (SVM) is a supervised learning algorithm that classify </a:t>
            </a:r>
            <a:r>
              <a:rPr lang="en-US" altLang="en-US" smtClean="0"/>
              <a:t>both linear and nonlinear data </a:t>
            </a:r>
            <a:r>
              <a:rPr lang="de-AT" altLang="en-US" smtClean="0"/>
              <a:t>based on maximizing margin between support points and</a:t>
            </a:r>
            <a:r>
              <a:rPr lang="en-US" altLang="en-US" smtClean="0"/>
              <a:t> a nonlinear mapping to transform the original training data into a higher dimension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255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Kernel</a:t>
            </a:r>
            <a:endParaRPr lang="en-US" altLang="en-US" smtClean="0"/>
          </a:p>
        </p:txBody>
      </p:sp>
      <p:sp>
        <p:nvSpPr>
          <p:cNvPr id="204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Often used Kernel in the literature:</a:t>
            </a:r>
          </a:p>
          <a:p>
            <a:pPr lvl="1"/>
            <a:r>
              <a:rPr lang="de-AT" altLang="en-US" smtClean="0"/>
              <a:t>Polynomial</a:t>
            </a:r>
          </a:p>
          <a:p>
            <a:pPr lvl="1"/>
            <a:endParaRPr lang="de-AT" altLang="en-US" smtClean="0"/>
          </a:p>
          <a:p>
            <a:pPr lvl="1"/>
            <a:r>
              <a:rPr lang="de-AT" altLang="en-US" smtClean="0"/>
              <a:t>Radial Basis</a:t>
            </a:r>
          </a:p>
          <a:p>
            <a:pPr lvl="1"/>
            <a:endParaRPr lang="de-AT" altLang="en-US" smtClean="0"/>
          </a:p>
          <a:p>
            <a:pPr lvl="1"/>
            <a:r>
              <a:rPr lang="de-AT" altLang="en-US" smtClean="0"/>
              <a:t>Neural Network</a:t>
            </a:r>
          </a:p>
          <a:p>
            <a:r>
              <a:rPr lang="de-AT" altLang="en-US" smtClean="0"/>
              <a:t>Transform the kernel into a mapping function by </a:t>
            </a:r>
            <a:r>
              <a:rPr lang="de-AT" altLang="en-US" smtClean="0">
                <a:solidFill>
                  <a:srgbClr val="FF0000"/>
                </a:solidFill>
              </a:rPr>
              <a:t>square root of each Kernel‘s term</a:t>
            </a:r>
            <a:endParaRPr lang="en-US" altLang="en-US" smtClean="0">
              <a:solidFill>
                <a:srgbClr val="FF0000"/>
              </a:solidFill>
            </a:endParaRP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120566"/>
              </p:ext>
            </p:extLst>
          </p:nvPr>
        </p:nvGraphicFramePr>
        <p:xfrm>
          <a:off x="6779780" y="1494163"/>
          <a:ext cx="3605213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6" name="Equation" r:id="rId3" imgW="1282680" imgH="279360" progId="Equation.DSMT4">
                  <p:embed/>
                </p:oleObj>
              </mc:Choice>
              <mc:Fallback>
                <p:oleObj name="Equation" r:id="rId3" imgW="1282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9780" y="1494163"/>
                        <a:ext cx="3605213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332201"/>
              </p:ext>
            </p:extLst>
          </p:nvPr>
        </p:nvGraphicFramePr>
        <p:xfrm>
          <a:off x="6779780" y="2110581"/>
          <a:ext cx="4676775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7" name="Equation" r:id="rId5" imgW="1663560" imgH="558720" progId="Equation.DSMT4">
                  <p:embed/>
                </p:oleObj>
              </mc:Choice>
              <mc:Fallback>
                <p:oleObj name="Equation" r:id="rId5" imgW="166356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9780" y="2110581"/>
                        <a:ext cx="4676775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0599984"/>
              </p:ext>
            </p:extLst>
          </p:nvPr>
        </p:nvGraphicFramePr>
        <p:xfrm>
          <a:off x="6779780" y="3644106"/>
          <a:ext cx="49641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8" name="Equation" r:id="rId7" imgW="1765080" imgH="253800" progId="Equation.DSMT4">
                  <p:embed/>
                </p:oleObj>
              </mc:Choice>
              <mc:Fallback>
                <p:oleObj name="Equation" r:id="rId7" imgW="17650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9780" y="3644106"/>
                        <a:ext cx="49641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787520"/>
              </p:ext>
            </p:extLst>
          </p:nvPr>
        </p:nvGraphicFramePr>
        <p:xfrm>
          <a:off x="3651250" y="5046664"/>
          <a:ext cx="3962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9" name="Equation" r:id="rId9" imgW="1409400" imgH="203040" progId="Equation.DSMT4">
                  <p:embed/>
                </p:oleObj>
              </mc:Choice>
              <mc:Fallback>
                <p:oleObj name="Equation" r:id="rId9" imgW="1409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5046664"/>
                        <a:ext cx="39624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80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Mapping Function Example</a:t>
            </a:r>
            <a:endParaRPr lang="en-US" altLang="en-US" dirty="0" smtClean="0"/>
          </a:p>
        </p:txBody>
      </p:sp>
      <p:sp>
        <p:nvSpPr>
          <p:cNvPr id="215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For example we have 1D data of x</a:t>
            </a:r>
          </a:p>
          <a:p>
            <a:r>
              <a:rPr lang="de-AT" altLang="en-US" smtClean="0"/>
              <a:t>We use polynomial kernel degree 2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Thus, the mapping function is</a:t>
            </a:r>
            <a:endParaRPr lang="en-US" altLang="en-US" smtClean="0"/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985304"/>
              </p:ext>
            </p:extLst>
          </p:nvPr>
        </p:nvGraphicFramePr>
        <p:xfrm>
          <a:off x="2299135" y="2689226"/>
          <a:ext cx="36068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6" name="Equation" r:id="rId3" imgW="1282680" imgH="279360" progId="Equation.DSMT4">
                  <p:embed/>
                </p:oleObj>
              </mc:Choice>
              <mc:Fallback>
                <p:oleObj name="Equation" r:id="rId3" imgW="1282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135" y="2689226"/>
                        <a:ext cx="36068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329601"/>
              </p:ext>
            </p:extLst>
          </p:nvPr>
        </p:nvGraphicFramePr>
        <p:xfrm>
          <a:off x="2299135" y="3475038"/>
          <a:ext cx="8034337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7" name="Equation" r:id="rId5" imgW="2857320" imgH="304560" progId="Equation.DSMT4">
                  <p:embed/>
                </p:oleObj>
              </mc:Choice>
              <mc:Fallback>
                <p:oleObj name="Equation" r:id="rId5" imgW="28573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9135" y="3475038"/>
                        <a:ext cx="8034337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904434"/>
              </p:ext>
            </p:extLst>
          </p:nvPr>
        </p:nvGraphicFramePr>
        <p:xfrm>
          <a:off x="3283096" y="4829176"/>
          <a:ext cx="39274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8" name="Equation" r:id="rId7" imgW="1396800" imgH="304560" progId="Equation.DSMT4">
                  <p:embed/>
                </p:oleObj>
              </mc:Choice>
              <mc:Fallback>
                <p:oleObj name="Equation" r:id="rId7" imgW="13968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3096" y="4829176"/>
                        <a:ext cx="392747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96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Example: 1D-&gt;3D</a:t>
            </a:r>
            <a:endParaRPr lang="en-US" altLang="en-US" dirty="0" smtClean="0"/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/>
              <a:t>Given 1D data x</a:t>
            </a:r>
            <a:r>
              <a:rPr lang="de-AT" altLang="en-US" baseline="-25000"/>
              <a:t>i</a:t>
            </a:r>
            <a:r>
              <a:rPr lang="de-AT" altLang="en-US"/>
              <a:t> below, transform into 3D and find the SVM separating hyperplane</a:t>
            </a:r>
          </a:p>
          <a:p>
            <a:endParaRPr lang="de-AT" altLang="en-US"/>
          </a:p>
          <a:p>
            <a:endParaRPr lang="de-AT" altLang="en-US"/>
          </a:p>
          <a:p>
            <a:r>
              <a:rPr lang="de-AT" altLang="en-US"/>
              <a:t>Use Mapping Function</a:t>
            </a:r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005160"/>
              </p:ext>
            </p:extLst>
          </p:nvPr>
        </p:nvGraphicFramePr>
        <p:xfrm>
          <a:off x="1482294" y="2769899"/>
          <a:ext cx="6096000" cy="74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1475"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X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1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2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3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4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5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6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7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8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9</a:t>
                      </a:r>
                      <a:endParaRPr lang="en-US" sz="1800" dirty="0"/>
                    </a:p>
                  </a:txBody>
                  <a:tcPr marT="45798" marB="45798"/>
                </a:tc>
              </a:tr>
              <a:tr h="371475"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y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-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-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-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-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de-AT" sz="1800" dirty="0" smtClean="0"/>
                        <a:t>+</a:t>
                      </a:r>
                      <a:endParaRPr lang="en-US" sz="1800" dirty="0"/>
                    </a:p>
                  </a:txBody>
                  <a:tcPr marT="45798" marB="45798"/>
                </a:tc>
              </a:tr>
            </a:tbl>
          </a:graphicData>
        </a:graphic>
      </p:graphicFrame>
      <p:graphicFrame>
        <p:nvGraphicFramePr>
          <p:cNvPr id="225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08996"/>
              </p:ext>
            </p:extLst>
          </p:nvPr>
        </p:nvGraphicFramePr>
        <p:xfrm>
          <a:off x="3487594" y="4134716"/>
          <a:ext cx="327183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1" name="Equation" r:id="rId3" imgW="1269720" imgH="304560" progId="Equation.DSMT4">
                  <p:embed/>
                </p:oleObj>
              </mc:Choice>
              <mc:Fallback>
                <p:oleObj name="Equation" r:id="rId3" imgW="126972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594" y="4134716"/>
                        <a:ext cx="3271837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6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441" y="3232150"/>
            <a:ext cx="360521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43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Answer</a:t>
            </a:r>
            <a:endParaRPr lang="en-US" altLang="en-US" smtClean="0"/>
          </a:p>
        </p:txBody>
      </p:sp>
      <p:pic>
        <p:nvPicPr>
          <p:cNvPr id="5120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8462" y="1690688"/>
            <a:ext cx="8855075" cy="2979738"/>
          </a:xfrm>
          <a:noFill/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2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Practice </a:t>
            </a:r>
            <a:endParaRPr lang="en-US" altLang="en-US" dirty="0" smtClean="0"/>
          </a:p>
        </p:txBody>
      </p:sp>
      <p:sp>
        <p:nvSpPr>
          <p:cNvPr id="235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Suppose x has two inputs:</a:t>
            </a:r>
          </a:p>
          <a:p>
            <a:r>
              <a:rPr lang="de-AT" altLang="en-US" smtClean="0"/>
              <a:t>Find mapping function using polynomial kernel degree 2</a:t>
            </a:r>
            <a:endParaRPr lang="en-US" altLang="en-US" smtClean="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3871913" y="3027363"/>
          <a:ext cx="36068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Equation" r:id="rId3" imgW="1282680" imgH="279360" progId="Equation.DSMT4">
                  <p:embed/>
                </p:oleObj>
              </mc:Choice>
              <mc:Fallback>
                <p:oleObj name="Equation" r:id="rId3" imgW="1282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1913" y="3027363"/>
                        <a:ext cx="36068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708233"/>
              </p:ext>
            </p:extLst>
          </p:nvPr>
        </p:nvGraphicFramePr>
        <p:xfrm>
          <a:off x="5433003" y="1690688"/>
          <a:ext cx="19288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7" name="Equation" r:id="rId5" imgW="685800" imgH="253800" progId="Equation.DSMT4">
                  <p:embed/>
                </p:oleObj>
              </mc:Choice>
              <mc:Fallback>
                <p:oleObj name="Equation" r:id="rId5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3003" y="1690688"/>
                        <a:ext cx="19288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05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Answer</a:t>
            </a:r>
            <a:endParaRPr lang="en-US" altLang="en-US" smtClean="0"/>
          </a:p>
        </p:txBody>
      </p:sp>
      <p:sp>
        <p:nvSpPr>
          <p:cNvPr id="2458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Given 2D data</a:t>
            </a:r>
          </a:p>
          <a:p>
            <a:r>
              <a:rPr lang="de-AT" altLang="en-US" smtClean="0"/>
              <a:t>Kernel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Mapping function become 6D</a:t>
            </a:r>
            <a:endParaRPr lang="en-US" altLang="en-US" smtClean="0"/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373232"/>
              </p:ext>
            </p:extLst>
          </p:nvPr>
        </p:nvGraphicFramePr>
        <p:xfrm>
          <a:off x="4462608" y="1744666"/>
          <a:ext cx="36068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8" name="Equation" r:id="rId3" imgW="1282680" imgH="279360" progId="Equation.DSMT4">
                  <p:embed/>
                </p:oleObj>
              </mc:Choice>
              <mc:Fallback>
                <p:oleObj name="Equation" r:id="rId3" imgW="1282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608" y="1744666"/>
                        <a:ext cx="3606800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5610226" y="1149351"/>
          <a:ext cx="19288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9" name="Equation" r:id="rId5" imgW="685800" imgH="253800" progId="Equation.DSMT4">
                  <p:embed/>
                </p:oleObj>
              </mc:Choice>
              <mc:Fallback>
                <p:oleObj name="Equation" r:id="rId5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6" y="1149351"/>
                        <a:ext cx="19288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023585"/>
              </p:ext>
            </p:extLst>
          </p:nvPr>
        </p:nvGraphicFramePr>
        <p:xfrm>
          <a:off x="4433744" y="2492377"/>
          <a:ext cx="51403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0" name="Equation" r:id="rId7" imgW="1828800" imgH="279360" progId="Equation.DSMT4">
                  <p:embed/>
                </p:oleObj>
              </mc:Choice>
              <mc:Fallback>
                <p:oleObj name="Equation" r:id="rId7" imgW="1828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744" y="2492377"/>
                        <a:ext cx="5140325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/>
          <p:cNvGraphicFramePr>
            <a:graphicFrameLocks noChangeAspect="1"/>
          </p:cNvGraphicFramePr>
          <p:nvPr/>
        </p:nvGraphicFramePr>
        <p:xfrm>
          <a:off x="2043114" y="3278189"/>
          <a:ext cx="837882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1" name="Equation" r:id="rId9" imgW="3644640" imgH="330120" progId="Equation.DSMT4">
                  <p:embed/>
                </p:oleObj>
              </mc:Choice>
              <mc:Fallback>
                <p:oleObj name="Equation" r:id="rId9" imgW="364464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4" y="3278189"/>
                        <a:ext cx="837882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2393950" y="4916488"/>
          <a:ext cx="73294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2" name="Equation" r:id="rId11" imgW="2768400" imgH="304560" progId="Equation.DSMT4">
                  <p:embed/>
                </p:oleObj>
              </mc:Choice>
              <mc:Fallback>
                <p:oleObj name="Equation" r:id="rId11" imgW="27684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4916488"/>
                        <a:ext cx="7329488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4495800" y="217488"/>
          <a:ext cx="40719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3" name="Equation" r:id="rId13" imgW="1447560" imgH="279360" progId="Equation.DSMT4">
                  <p:embed/>
                </p:oleObj>
              </mc:Choice>
              <mc:Fallback>
                <p:oleObj name="Equation" r:id="rId13" imgW="1447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17488"/>
                        <a:ext cx="4071938" cy="7858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6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Practice </a:t>
            </a:r>
            <a:endParaRPr lang="en-US" altLang="en-US" dirty="0" smtClean="0"/>
          </a:p>
        </p:txBody>
      </p:sp>
      <p:sp>
        <p:nvSpPr>
          <p:cNvPr id="25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Suppose x has two inputs:</a:t>
            </a:r>
          </a:p>
          <a:p>
            <a:r>
              <a:rPr lang="de-AT" altLang="en-US" smtClean="0"/>
              <a:t>Find mapping function using polynomial kernel degree 2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Compare your result with previous practice</a:t>
            </a:r>
            <a:endParaRPr lang="en-US" altLang="en-US" smtClean="0"/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4121150" y="3027363"/>
          <a:ext cx="31067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2" name="Equation" r:id="rId3" imgW="1104840" imgH="279360" progId="Equation.DSMT4">
                  <p:embed/>
                </p:oleObj>
              </mc:Choice>
              <mc:Fallback>
                <p:oleObj name="Equation" r:id="rId3" imgW="1104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50" y="3027363"/>
                        <a:ext cx="3106738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7864476" y="1149351"/>
          <a:ext cx="19288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3" name="Equation" r:id="rId5" imgW="685800" imgH="253800" progId="Equation.DSMT4">
                  <p:embed/>
                </p:oleObj>
              </mc:Choice>
              <mc:Fallback>
                <p:oleObj name="Equation" r:id="rId5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4476" y="1149351"/>
                        <a:ext cx="19288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70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Answer</a:t>
            </a:r>
            <a:endParaRPr lang="en-US" altLang="en-US" smtClean="0"/>
          </a:p>
        </p:txBody>
      </p:sp>
      <p:sp>
        <p:nvSpPr>
          <p:cNvPr id="2663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Given 2D data</a:t>
            </a:r>
          </a:p>
          <a:p>
            <a:r>
              <a:rPr lang="de-AT" altLang="en-US" smtClean="0"/>
              <a:t>Kernel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Mapping function become 3D</a:t>
            </a:r>
            <a:endParaRPr lang="en-US" altLang="en-US" smtClean="0"/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4530725" y="1719263"/>
          <a:ext cx="31067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6" name="Equation" r:id="rId3" imgW="1104840" imgH="279360" progId="Equation.DSMT4">
                  <p:embed/>
                </p:oleObj>
              </mc:Choice>
              <mc:Fallback>
                <p:oleObj name="Equation" r:id="rId3" imgW="1104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1719263"/>
                        <a:ext cx="3106738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5610226" y="1149351"/>
          <a:ext cx="19288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7" name="Equation" r:id="rId5" imgW="685800" imgH="253800" progId="Equation.DSMT4">
                  <p:embed/>
                </p:oleObj>
              </mc:Choice>
              <mc:Fallback>
                <p:oleObj name="Equation" r:id="rId5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226" y="1149351"/>
                        <a:ext cx="19288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2247900" y="2424113"/>
          <a:ext cx="46053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8" name="Equation" r:id="rId7" imgW="1638000" imgH="279360" progId="Equation.DSMT4">
                  <p:embed/>
                </p:oleObj>
              </mc:Choice>
              <mc:Fallback>
                <p:oleObj name="Equation" r:id="rId7" imgW="16380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2424113"/>
                        <a:ext cx="4605338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3697288" y="3146425"/>
          <a:ext cx="6411912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9" name="Equation" r:id="rId9" imgW="2374560" imgH="330120" progId="Equation.DSMT4">
                  <p:embed/>
                </p:oleObj>
              </mc:Choice>
              <mc:Fallback>
                <p:oleObj name="Equation" r:id="rId9" imgW="23745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7288" y="3146425"/>
                        <a:ext cx="6411912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3873500" y="4916488"/>
          <a:ext cx="4370388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0" name="Equation" r:id="rId11" imgW="1650960" imgH="304560" progId="Equation.DSMT4">
                  <p:embed/>
                </p:oleObj>
              </mc:Choice>
              <mc:Fallback>
                <p:oleObj name="Equation" r:id="rId11" imgW="16509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0" y="4916488"/>
                        <a:ext cx="4370388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7"/>
          <p:cNvGraphicFramePr>
            <a:graphicFrameLocks noChangeAspect="1"/>
          </p:cNvGraphicFramePr>
          <p:nvPr/>
        </p:nvGraphicFramePr>
        <p:xfrm>
          <a:off x="4495800" y="217488"/>
          <a:ext cx="4071938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1" name="Equation" r:id="rId13" imgW="1447560" imgH="279360" progId="Equation.DSMT4">
                  <p:embed/>
                </p:oleObj>
              </mc:Choice>
              <mc:Fallback>
                <p:oleObj name="Equation" r:id="rId13" imgW="1447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17488"/>
                        <a:ext cx="4071938" cy="7858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10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 the following formulation is what we use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02972" y="2421080"/>
            <a:ext cx="191257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38494"/>
              </p:ext>
            </p:extLst>
          </p:nvPr>
        </p:nvGraphicFramePr>
        <p:xfrm>
          <a:off x="3446463" y="2246313"/>
          <a:ext cx="4337050" cy="282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9" name="Equation" r:id="rId3" imgW="2349360" imgH="1523880" progId="Equation.DSMT4">
                  <p:embed/>
                </p:oleObj>
              </mc:Choice>
              <mc:Fallback>
                <p:oleObj name="Equation" r:id="rId3" imgW="2349360" imgH="1523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2246313"/>
                        <a:ext cx="4337050" cy="282733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FF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6646" y="5435374"/>
            <a:ext cx="661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ource: </a:t>
            </a:r>
            <a:r>
              <a:rPr lang="en-US" dirty="0" smtClean="0"/>
              <a:t>Cherkassy, Muller</a:t>
            </a:r>
            <a:r>
              <a:rPr lang="en-US" dirty="0" smtClean="0"/>
              <a:t> </a:t>
            </a:r>
            <a:r>
              <a:rPr lang="en-US" dirty="0"/>
              <a:t>(2010) </a:t>
            </a:r>
            <a:r>
              <a:rPr lang="en-US" dirty="0" smtClean="0"/>
              <a:t>Learning from Data 2</a:t>
            </a:r>
            <a:r>
              <a:rPr lang="en-US" baseline="30000" dirty="0" smtClean="0"/>
              <a:t>nd</a:t>
            </a:r>
            <a:r>
              <a:rPr lang="en-US" dirty="0" smtClean="0"/>
              <a:t>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5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Kernel in SVM?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map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926785"/>
              </p:ext>
            </p:extLst>
          </p:nvPr>
        </p:nvGraphicFramePr>
        <p:xfrm>
          <a:off x="4227513" y="1446213"/>
          <a:ext cx="40894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1" name="Equation" r:id="rId3" imgW="1587240" imgH="457200" progId="Equation.DSMT4">
                  <p:embed/>
                </p:oleObj>
              </mc:Choice>
              <mc:Fallback>
                <p:oleObj name="Equation" r:id="rId3" imgW="15872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3" y="1446213"/>
                        <a:ext cx="4089400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149152"/>
              </p:ext>
            </p:extLst>
          </p:nvPr>
        </p:nvGraphicFramePr>
        <p:xfrm>
          <a:off x="2789959" y="2760086"/>
          <a:ext cx="17145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2" name="Equation" r:id="rId5" imgW="647640" imgH="203040" progId="Equation.DSMT4">
                  <p:embed/>
                </p:oleObj>
              </mc:Choice>
              <mc:Fallback>
                <p:oleObj name="Equation" r:id="rId5" imgW="647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959" y="2760086"/>
                        <a:ext cx="17145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669624"/>
              </p:ext>
            </p:extLst>
          </p:nvPr>
        </p:nvGraphicFramePr>
        <p:xfrm>
          <a:off x="3181350" y="3221038"/>
          <a:ext cx="5529263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3" name="Equation" r:id="rId7" imgW="2145960" imgH="457200" progId="Equation.DSMT4">
                  <p:embed/>
                </p:oleObj>
              </mc:Choice>
              <mc:Fallback>
                <p:oleObj name="Equation" r:id="rId7" imgW="21459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350" y="3221038"/>
                        <a:ext cx="5529263" cy="117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885074"/>
              </p:ext>
            </p:extLst>
          </p:nvPr>
        </p:nvGraphicFramePr>
        <p:xfrm>
          <a:off x="3167495" y="4419888"/>
          <a:ext cx="4973637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4" name="Equation" r:id="rId9" imgW="1930320" imgH="457200" progId="Equation.DSMT4">
                  <p:embed/>
                </p:oleObj>
              </mc:Choice>
              <mc:Fallback>
                <p:oleObj name="Equation" r:id="rId9" imgW="1930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495" y="4419888"/>
                        <a:ext cx="4973637" cy="117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672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SVM—History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Vapnik and Cortes and colleagues (1992)—groundwork from Vapnik &amp; Chervonenkis’ statistical learning theory in 1960s</a:t>
            </a:r>
          </a:p>
          <a:p>
            <a:pPr lvl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612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SVM overcome curse of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in Primal formulation: </a:t>
            </a:r>
            <a:r>
              <a:rPr lang="en-US" dirty="0" smtClean="0">
                <a:solidFill>
                  <a:srgbClr val="FF0000"/>
                </a:solidFill>
              </a:rPr>
              <a:t>sum over all features</a:t>
            </a:r>
            <a:r>
              <a:rPr lang="en-US" dirty="0" smtClean="0"/>
              <a:t> j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Decision in </a:t>
            </a:r>
            <a:r>
              <a:rPr lang="en-US" dirty="0" smtClean="0"/>
              <a:t>Dual formulation: </a:t>
            </a:r>
            <a:r>
              <a:rPr lang="en-US" dirty="0" smtClean="0">
                <a:solidFill>
                  <a:srgbClr val="FF0000"/>
                </a:solidFill>
              </a:rPr>
              <a:t>sum over number of Support Vectors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474898"/>
              </p:ext>
            </p:extLst>
          </p:nvPr>
        </p:nvGraphicFramePr>
        <p:xfrm>
          <a:off x="3024188" y="3906838"/>
          <a:ext cx="4078287" cy="108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3" name="Equation" r:id="rId3" imgW="1612800" imgH="431640" progId="Equation.DSMT4">
                  <p:embed/>
                </p:oleObj>
              </mc:Choice>
              <mc:Fallback>
                <p:oleObj name="Equation" r:id="rId3" imgW="1612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3906838"/>
                        <a:ext cx="4078287" cy="10842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521644"/>
              </p:ext>
            </p:extLst>
          </p:nvPr>
        </p:nvGraphicFramePr>
        <p:xfrm>
          <a:off x="3297238" y="2197100"/>
          <a:ext cx="3532187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4" name="Equation" r:id="rId5" imgW="1396800" imgH="444240" progId="Equation.DSMT4">
                  <p:embed/>
                </p:oleObj>
              </mc:Choice>
              <mc:Fallback>
                <p:oleObj name="Equation" r:id="rId5" imgW="13968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2197100"/>
                        <a:ext cx="3532187" cy="11160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6"/>
          <p:cNvSpPr/>
          <p:nvPr/>
        </p:nvSpPr>
        <p:spPr>
          <a:xfrm>
            <a:off x="7325591" y="2358736"/>
            <a:ext cx="561109" cy="8208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68147" y="2524273"/>
            <a:ext cx="3085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093059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Example Dataset-1</a:t>
            </a:r>
            <a:endParaRPr lang="en-US" altLang="en-US" dirty="0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Find hyperplane weights (</a:t>
            </a:r>
            <a:r>
              <a:rPr lang="de-AT" altLang="en-US" b="1" smtClean="0"/>
              <a:t>w</a:t>
            </a:r>
            <a:r>
              <a:rPr lang="de-AT" altLang="en-US" smtClean="0"/>
              <a:t>, b) that separate the following data optimally</a:t>
            </a:r>
            <a:endParaRPr lang="en-US" altLang="en-US" smtClean="0"/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407" y="2499302"/>
            <a:ext cx="3731826" cy="310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9" y="2387601"/>
            <a:ext cx="3449637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4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Answer</a:t>
            </a:r>
            <a:endParaRPr lang="en-US" altLang="en-US" smtClean="0"/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3" y="1690688"/>
            <a:ext cx="4344987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6519"/>
            <a:ext cx="6856413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3104630" y="5083778"/>
          <a:ext cx="209391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3" name="Equation" r:id="rId5" imgW="812520" imgH="241200" progId="Equation.DSMT4">
                  <p:embed/>
                </p:oleObj>
              </mc:Choice>
              <mc:Fallback>
                <p:oleObj name="Equation" r:id="rId5" imgW="8125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4630" y="5083778"/>
                        <a:ext cx="209391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104630" y="4236148"/>
          <a:ext cx="1906908" cy="64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4" name="Equation" r:id="rId7" imgW="825480" imgH="279360" progId="Equation.DSMT4">
                  <p:embed/>
                </p:oleObj>
              </mc:Choice>
              <mc:Fallback>
                <p:oleObj name="Equation" r:id="rId7" imgW="825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04630" y="4236148"/>
                        <a:ext cx="1906908" cy="645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1906" y="4374189"/>
            <a:ext cx="190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Constraint: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1906" y="5210262"/>
            <a:ext cx="189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Margin Score:</a:t>
            </a:r>
            <a:endParaRPr lang="en-US" dirty="0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6510338" y="5052726"/>
          <a:ext cx="48434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5" name="Equation" r:id="rId9" imgW="1879560" imgH="279360" progId="Equation.DSMT4">
                  <p:embed/>
                </p:oleObj>
              </mc:Choice>
              <mc:Fallback>
                <p:oleObj name="Equation" r:id="rId9" imgW="18795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0338" y="5052726"/>
                        <a:ext cx="4843462" cy="72072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ight Arrow 5"/>
          <p:cNvSpPr/>
          <p:nvPr/>
        </p:nvSpPr>
        <p:spPr>
          <a:xfrm>
            <a:off x="5596776" y="5210262"/>
            <a:ext cx="49922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 of the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860" y="1825625"/>
            <a:ext cx="6128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17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Hyperplane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452" y="1825625"/>
            <a:ext cx="594909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3796446" y="-2139941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3282877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 and Support Vector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665" y="1825625"/>
            <a:ext cx="589867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342101" y="2346334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2629909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Prediction</a:t>
            </a:r>
            <a:endParaRPr lang="en-US" altLang="en-US" dirty="0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dirty="0" smtClean="0"/>
              <a:t>Using result of Practice-1, predict the class of previously unseen data</a:t>
            </a:r>
          </a:p>
          <a:p>
            <a:r>
              <a:rPr lang="de-AT" altLang="en-US" dirty="0" smtClean="0"/>
              <a:t>X1= </a:t>
            </a:r>
            <a:r>
              <a:rPr lang="de-AT" altLang="en-US" dirty="0"/>
              <a:t>3</a:t>
            </a:r>
            <a:endParaRPr lang="de-AT" altLang="en-US" dirty="0" smtClean="0"/>
          </a:p>
          <a:p>
            <a:r>
              <a:rPr lang="de-AT" altLang="en-US" dirty="0" smtClean="0"/>
              <a:t>X2= 6</a:t>
            </a:r>
          </a:p>
          <a:p>
            <a:endParaRPr lang="de-AT" altLang="en-US" dirty="0" smtClean="0"/>
          </a:p>
          <a:p>
            <a:r>
              <a:rPr lang="de-AT" altLang="en-US" dirty="0" smtClean="0"/>
              <a:t>Optionally, you can compare the results of this Practice (using SVM) with the results of </a:t>
            </a:r>
            <a:r>
              <a:rPr lang="de-AT" altLang="en-US" dirty="0"/>
              <a:t>LDA from </a:t>
            </a:r>
            <a:r>
              <a:rPr lang="de-AT" altLang="en-US" sz="2400" dirty="0">
                <a:hlinkClick r:id="rId2"/>
              </a:rPr>
              <a:t>http://</a:t>
            </a:r>
            <a:r>
              <a:rPr lang="de-AT" altLang="en-US" sz="2400" dirty="0" smtClean="0">
                <a:hlinkClick r:id="rId2"/>
              </a:rPr>
              <a:t>people.revoledu.com/kardi/tutorial/LDA/Numerical%20Example.html</a:t>
            </a:r>
            <a:endParaRPr lang="de-AT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316" y="1436742"/>
            <a:ext cx="595851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489244" y="2053346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3449372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Example</a:t>
            </a:r>
            <a:endParaRPr lang="en-US" altLang="en-US" dirty="0" smtClean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Find the constraint value if you use the optimum separating hyperplane in practice 1 and data in practice 2, but for class y=+1 and for class y=-1</a:t>
            </a:r>
          </a:p>
          <a:p>
            <a:r>
              <a:rPr lang="de-AT" altLang="en-US" smtClean="0"/>
              <a:t>Can you predict the classification based on constraint value alone?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2547621" y="3865010"/>
          <a:ext cx="5691187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9" name="Equation" r:id="rId3" imgW="2184120" imgH="596880" progId="Equation.DSMT4">
                  <p:embed/>
                </p:oleObj>
              </mc:Choice>
              <mc:Fallback>
                <p:oleObj name="Equation" r:id="rId3" imgW="2184120" imgH="59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621" y="3865010"/>
                        <a:ext cx="5691187" cy="15541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Oval 1"/>
          <p:cNvSpPr/>
          <p:nvPr/>
        </p:nvSpPr>
        <p:spPr>
          <a:xfrm>
            <a:off x="4141077" y="4442233"/>
            <a:ext cx="4288220" cy="12543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2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Answer</a:t>
            </a:r>
            <a:endParaRPr lang="en-US" altLang="en-US" dirty="0" smtClean="0"/>
          </a:p>
        </p:txBody>
      </p:sp>
      <p:pic>
        <p:nvPicPr>
          <p:cNvPr id="4813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756" y="1557339"/>
            <a:ext cx="8470900" cy="3411537"/>
          </a:xfrm>
          <a:noFill/>
        </p:spPr>
      </p:pic>
    </p:spTree>
    <p:extLst>
      <p:ext uri="{BB962C8B-B14F-4D97-AF65-F5344CB8AC3E}">
        <p14:creationId xmlns:p14="http://schemas.microsoft.com/office/powerpoint/2010/main" val="30955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SVM Applications</a:t>
            </a:r>
            <a:endParaRPr lang="en-US" altLang="en-US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AT" altLang="en-US" sz="2400"/>
              <a:t>SVM has been succesfully applied to the following applications</a:t>
            </a:r>
          </a:p>
          <a:p>
            <a:pPr lvl="1"/>
            <a:r>
              <a:rPr lang="en-US" altLang="en-US" sz="2000"/>
              <a:t>handwritten digit recognition</a:t>
            </a:r>
          </a:p>
          <a:p>
            <a:pPr lvl="1"/>
            <a:r>
              <a:rPr lang="en-US" altLang="en-US" sz="2000"/>
              <a:t>object recognition</a:t>
            </a:r>
          </a:p>
          <a:p>
            <a:pPr lvl="1"/>
            <a:r>
              <a:rPr lang="en-US" altLang="en-US" sz="2000"/>
              <a:t>speaker identification</a:t>
            </a:r>
          </a:p>
          <a:p>
            <a:pPr lvl="1"/>
            <a:r>
              <a:rPr lang="en-US" altLang="en-US" sz="2000"/>
              <a:t>benchmarking time-series prediction tests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Speech Recognition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Data Base Marketing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Quark Flavors in High Energy Physics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Dynamic Object Recognition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Knock Detection in Engines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Protein Sequence Problem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Text Categorization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Breast Cancer Diagnosis</a:t>
            </a:r>
          </a:p>
        </p:txBody>
      </p:sp>
    </p:spTree>
    <p:extLst>
      <p:ext uri="{BB962C8B-B14F-4D97-AF65-F5344CB8AC3E}">
        <p14:creationId xmlns:p14="http://schemas.microsoft.com/office/powerpoint/2010/main" val="15493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Dataset-2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226" y="1825625"/>
            <a:ext cx="6335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8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Non-Linearly Separable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202" y="1545071"/>
            <a:ext cx="6015595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41470644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Kernel and Regularization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913" y="1314237"/>
            <a:ext cx="6040173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1958075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Kernel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1571" y="1420380"/>
            <a:ext cx="586885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763756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Kernel: Overfitting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875" y="1347643"/>
            <a:ext cx="6162250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6836682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Data (Dataset 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0838" y="1825625"/>
            <a:ext cx="66503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5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Kernel Degree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332" y="1314237"/>
            <a:ext cx="607480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336" y="2202873"/>
            <a:ext cx="275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Accuracy = 90%</a:t>
            </a:r>
          </a:p>
          <a:p>
            <a:r>
              <a:rPr lang="en-US" sz="2400" dirty="0" smtClean="0"/>
              <a:t>Support Vector = 9 out of 10 points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2671003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 Degree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596" y="1337252"/>
            <a:ext cx="609713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336" y="2202873"/>
            <a:ext cx="275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Accuracy = 100%</a:t>
            </a:r>
          </a:p>
          <a:p>
            <a:r>
              <a:rPr lang="en-US" sz="2400" dirty="0" smtClean="0"/>
              <a:t>Support Vector = 3 out of 10 points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523810" y="2161675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650712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 Kernel - Overfitting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596" y="1337253"/>
            <a:ext cx="614204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336" y="2202873"/>
            <a:ext cx="275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Accuracy = 100%</a:t>
            </a:r>
          </a:p>
          <a:p>
            <a:r>
              <a:rPr lang="en-US" sz="2400" dirty="0" smtClean="0"/>
              <a:t>Support Vector = 10 out of 10 points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409341" y="2068157"/>
            <a:ext cx="461665" cy="74694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/>
              <a:t>Source: http://people.revoledu.com/kardi/tutorial/SVM/SVM+in+Python.html</a:t>
            </a:r>
          </a:p>
        </p:txBody>
      </p:sp>
    </p:spTree>
    <p:extLst>
      <p:ext uri="{BB962C8B-B14F-4D97-AF65-F5344CB8AC3E}">
        <p14:creationId xmlns:p14="http://schemas.microsoft.com/office/powerpoint/2010/main" val="1275128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Assignment</a:t>
            </a:r>
            <a:endParaRPr lang="en-US" altLang="en-US" dirty="0" smtClean="0"/>
          </a:p>
        </p:txBody>
      </p:sp>
      <p:sp>
        <p:nvSpPr>
          <p:cNvPr id="2765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altLang="en-US" smtClean="0"/>
              <a:t>Create 2D data that linearly non-separable like the following figure</a:t>
            </a:r>
          </a:p>
          <a:p>
            <a:r>
              <a:rPr lang="de-AT" altLang="en-US" smtClean="0"/>
              <a:t>Use the following mapping function to solve SVM separating hyperplane</a:t>
            </a:r>
          </a:p>
          <a:p>
            <a:endParaRPr lang="en-US" altLang="en-US" smtClean="0"/>
          </a:p>
        </p:txBody>
      </p:sp>
      <p:grpSp>
        <p:nvGrpSpPr>
          <p:cNvPr id="27654" name="Content Placeholder 31"/>
          <p:cNvGrpSpPr>
            <a:grpSpLocks noGrp="1"/>
          </p:cNvGrpSpPr>
          <p:nvPr/>
        </p:nvGrpSpPr>
        <p:grpSpPr bwMode="auto">
          <a:xfrm>
            <a:off x="7348538" y="1196975"/>
            <a:ext cx="2990850" cy="2559050"/>
            <a:chOff x="876" y="1257"/>
            <a:chExt cx="1734" cy="1543"/>
          </a:xfrm>
        </p:grpSpPr>
        <p:sp>
          <p:nvSpPr>
            <p:cNvPr id="27655" name="Oval 32"/>
            <p:cNvSpPr>
              <a:spLocks noChangeArrowheads="1"/>
            </p:cNvSpPr>
            <p:nvPr/>
          </p:nvSpPr>
          <p:spPr bwMode="auto">
            <a:xfrm>
              <a:off x="1135" y="1529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6" name="Oval 33"/>
            <p:cNvSpPr>
              <a:spLocks noChangeArrowheads="1"/>
            </p:cNvSpPr>
            <p:nvPr/>
          </p:nvSpPr>
          <p:spPr bwMode="auto">
            <a:xfrm>
              <a:off x="876" y="1938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7" name="Oval 34"/>
            <p:cNvSpPr>
              <a:spLocks noChangeArrowheads="1"/>
            </p:cNvSpPr>
            <p:nvPr/>
          </p:nvSpPr>
          <p:spPr bwMode="auto">
            <a:xfrm>
              <a:off x="2195" y="1313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8" name="Oval 35"/>
            <p:cNvSpPr>
              <a:spLocks noChangeArrowheads="1"/>
            </p:cNvSpPr>
            <p:nvPr/>
          </p:nvSpPr>
          <p:spPr bwMode="auto">
            <a:xfrm>
              <a:off x="1038" y="1738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9" name="Oval 36"/>
            <p:cNvSpPr>
              <a:spLocks noChangeArrowheads="1"/>
            </p:cNvSpPr>
            <p:nvPr/>
          </p:nvSpPr>
          <p:spPr bwMode="auto">
            <a:xfrm>
              <a:off x="1017" y="2434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0" name="Oval 37"/>
            <p:cNvSpPr>
              <a:spLocks noChangeArrowheads="1"/>
            </p:cNvSpPr>
            <p:nvPr/>
          </p:nvSpPr>
          <p:spPr bwMode="auto">
            <a:xfrm>
              <a:off x="2439" y="1710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1" name="Oval 38"/>
            <p:cNvSpPr>
              <a:spLocks noChangeArrowheads="1"/>
            </p:cNvSpPr>
            <p:nvPr/>
          </p:nvSpPr>
          <p:spPr bwMode="auto">
            <a:xfrm>
              <a:off x="2299" y="2381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2" name="Oval 39"/>
            <p:cNvSpPr>
              <a:spLocks noChangeArrowheads="1"/>
            </p:cNvSpPr>
            <p:nvPr/>
          </p:nvSpPr>
          <p:spPr bwMode="auto">
            <a:xfrm>
              <a:off x="1001" y="2206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3" name="Oval 40"/>
            <p:cNvSpPr>
              <a:spLocks noChangeArrowheads="1"/>
            </p:cNvSpPr>
            <p:nvPr/>
          </p:nvSpPr>
          <p:spPr bwMode="auto">
            <a:xfrm>
              <a:off x="1332" y="2529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4" name="Oval 41"/>
            <p:cNvSpPr>
              <a:spLocks noChangeArrowheads="1"/>
            </p:cNvSpPr>
            <p:nvPr/>
          </p:nvSpPr>
          <p:spPr bwMode="auto">
            <a:xfrm>
              <a:off x="1923" y="1446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5" name="Oval 42"/>
            <p:cNvSpPr>
              <a:spLocks noChangeArrowheads="1"/>
            </p:cNvSpPr>
            <p:nvPr/>
          </p:nvSpPr>
          <p:spPr bwMode="auto">
            <a:xfrm>
              <a:off x="2074" y="2627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6" name="Oval 43"/>
            <p:cNvSpPr>
              <a:spLocks noChangeArrowheads="1"/>
            </p:cNvSpPr>
            <p:nvPr/>
          </p:nvSpPr>
          <p:spPr bwMode="auto">
            <a:xfrm>
              <a:off x="2313" y="1476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7" name="Oval 44"/>
            <p:cNvSpPr>
              <a:spLocks noChangeArrowheads="1"/>
            </p:cNvSpPr>
            <p:nvPr/>
          </p:nvSpPr>
          <p:spPr bwMode="auto">
            <a:xfrm>
              <a:off x="1575" y="1417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8" name="Oval 45"/>
            <p:cNvSpPr>
              <a:spLocks noChangeArrowheads="1"/>
            </p:cNvSpPr>
            <p:nvPr/>
          </p:nvSpPr>
          <p:spPr bwMode="auto">
            <a:xfrm>
              <a:off x="1785" y="2683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69" name="Oval 46"/>
            <p:cNvSpPr>
              <a:spLocks noChangeArrowheads="1"/>
            </p:cNvSpPr>
            <p:nvPr/>
          </p:nvSpPr>
          <p:spPr bwMode="auto">
            <a:xfrm>
              <a:off x="2475" y="2043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0" name="Oval 47"/>
            <p:cNvSpPr>
              <a:spLocks noChangeArrowheads="1"/>
            </p:cNvSpPr>
            <p:nvPr/>
          </p:nvSpPr>
          <p:spPr bwMode="auto">
            <a:xfrm>
              <a:off x="1302" y="1257"/>
              <a:ext cx="135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1" name="Rectangle 48"/>
            <p:cNvSpPr>
              <a:spLocks noChangeArrowheads="1"/>
            </p:cNvSpPr>
            <p:nvPr/>
          </p:nvSpPr>
          <p:spPr bwMode="auto">
            <a:xfrm>
              <a:off x="1788" y="1972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2" name="Rectangle 49"/>
            <p:cNvSpPr>
              <a:spLocks noChangeArrowheads="1"/>
            </p:cNvSpPr>
            <p:nvPr/>
          </p:nvSpPr>
          <p:spPr bwMode="auto">
            <a:xfrm>
              <a:off x="1996" y="1830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3" name="Rectangle 50"/>
            <p:cNvSpPr>
              <a:spLocks noChangeArrowheads="1"/>
            </p:cNvSpPr>
            <p:nvPr/>
          </p:nvSpPr>
          <p:spPr bwMode="auto">
            <a:xfrm>
              <a:off x="1595" y="2310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4" name="Rectangle 51"/>
            <p:cNvSpPr>
              <a:spLocks noChangeArrowheads="1"/>
            </p:cNvSpPr>
            <p:nvPr/>
          </p:nvSpPr>
          <p:spPr bwMode="auto">
            <a:xfrm>
              <a:off x="1417" y="1810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5" name="Rectangle 52"/>
            <p:cNvSpPr>
              <a:spLocks noChangeArrowheads="1"/>
            </p:cNvSpPr>
            <p:nvPr/>
          </p:nvSpPr>
          <p:spPr bwMode="auto">
            <a:xfrm>
              <a:off x="1830" y="2243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6" name="Rectangle 53"/>
            <p:cNvSpPr>
              <a:spLocks noChangeArrowheads="1"/>
            </p:cNvSpPr>
            <p:nvPr/>
          </p:nvSpPr>
          <p:spPr bwMode="auto">
            <a:xfrm>
              <a:off x="2109" y="2096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7" name="Rectangle 54"/>
            <p:cNvSpPr>
              <a:spLocks noChangeArrowheads="1"/>
            </p:cNvSpPr>
            <p:nvPr/>
          </p:nvSpPr>
          <p:spPr bwMode="auto">
            <a:xfrm>
              <a:off x="1520" y="2019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8" name="Rectangle 55"/>
            <p:cNvSpPr>
              <a:spLocks noChangeArrowheads="1"/>
            </p:cNvSpPr>
            <p:nvPr/>
          </p:nvSpPr>
          <p:spPr bwMode="auto">
            <a:xfrm>
              <a:off x="1374" y="2151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9" name="Rectangle 56"/>
            <p:cNvSpPr>
              <a:spLocks noChangeArrowheads="1"/>
            </p:cNvSpPr>
            <p:nvPr/>
          </p:nvSpPr>
          <p:spPr bwMode="auto">
            <a:xfrm>
              <a:off x="1677" y="1743"/>
              <a:ext cx="135" cy="135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rgbClr val="11111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80" name="Oval 57"/>
            <p:cNvSpPr>
              <a:spLocks noChangeArrowheads="1"/>
            </p:cNvSpPr>
            <p:nvPr/>
          </p:nvSpPr>
          <p:spPr bwMode="auto">
            <a:xfrm>
              <a:off x="1255" y="1664"/>
              <a:ext cx="1049" cy="947"/>
            </a:xfrm>
            <a:prstGeom prst="ellipse">
              <a:avLst/>
            </a:prstGeom>
            <a:noFill/>
            <a:ln w="38100">
              <a:solidFill>
                <a:srgbClr val="666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 sz="2400">
                <a:latin typeface="Helvetica-Narrow" pitchFamily="34" charset="0"/>
              </a:endParaRPr>
            </a:p>
          </p:txBody>
        </p:sp>
      </p:grp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7024688" y="3979864"/>
          <a:ext cx="192881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0" name="Equation" r:id="rId3" imgW="685800" imgH="253800" progId="Equation.DSMT4">
                  <p:embed/>
                </p:oleObj>
              </mc:Choice>
              <mc:Fallback>
                <p:oleObj name="Equation" r:id="rId3" imgW="6858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688" y="3979864"/>
                        <a:ext cx="1928812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6067426" y="4887914"/>
          <a:ext cx="44116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31" name="Equation" r:id="rId5" imgW="1993680" imgH="279360" progId="Equation.DSMT4">
                  <p:embed/>
                </p:oleObj>
              </mc:Choice>
              <mc:Fallback>
                <p:oleObj name="Equation" r:id="rId5" imgW="19936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426" y="4887914"/>
                        <a:ext cx="441166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039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5000" y="5943600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/>
              <a:t>Find a linear hyperplane (decision boundary) that will separate the data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2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of space</a:t>
            </a:r>
            <a:endParaRPr lang="en-US" dirty="0"/>
          </a:p>
        </p:txBody>
      </p:sp>
      <p:sp>
        <p:nvSpPr>
          <p:cNvPr id="10" name="Vertical Text Placeholder 9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055181"/>
              </p:ext>
            </p:extLst>
          </p:nvPr>
        </p:nvGraphicFramePr>
        <p:xfrm>
          <a:off x="1128136" y="1939131"/>
          <a:ext cx="9771062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2" name="Image" r:id="rId3" imgW="9771120" imgH="4123800" progId="Photoshop.Image.6">
                  <p:embed/>
                </p:oleObj>
              </mc:Choice>
              <mc:Fallback>
                <p:oleObj name="Image" r:id="rId3" imgW="9771120" imgH="4123800" progId="Photoshop.Image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8136" y="1939131"/>
                        <a:ext cx="9771062" cy="412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4194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dirty="0" smtClean="0"/>
              <a:t>Assignment</a:t>
            </a:r>
            <a:endParaRPr lang="en-US" altLang="en-US" dirty="0" smtClean="0"/>
          </a:p>
        </p:txBody>
      </p:sp>
      <p:sp>
        <p:nvSpPr>
          <p:cNvPr id="286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altLang="en-US" smtClean="0"/>
              <a:t>Create any 3D of X data and their binary classes</a:t>
            </a:r>
          </a:p>
          <a:p>
            <a:r>
              <a:rPr lang="de-AT" altLang="en-US" smtClean="0"/>
              <a:t>Transform (x</a:t>
            </a:r>
            <a:r>
              <a:rPr lang="de-AT" altLang="en-US" baseline="-25000" smtClean="0"/>
              <a:t>1</a:t>
            </a:r>
            <a:r>
              <a:rPr lang="de-AT" altLang="en-US" smtClean="0"/>
              <a:t>,x</a:t>
            </a:r>
            <a:r>
              <a:rPr lang="de-AT" altLang="en-US" baseline="-25000" smtClean="0"/>
              <a:t>2</a:t>
            </a:r>
            <a:r>
              <a:rPr lang="de-AT" altLang="en-US" smtClean="0"/>
              <a:t>,x</a:t>
            </a:r>
            <a:r>
              <a:rPr lang="de-AT" altLang="en-US" baseline="-25000" smtClean="0"/>
              <a:t>3</a:t>
            </a:r>
            <a:r>
              <a:rPr lang="de-AT" altLang="en-US" smtClean="0"/>
              <a:t>) into 6D:</a:t>
            </a:r>
          </a:p>
          <a:p>
            <a:endParaRPr lang="de-AT" altLang="en-US" smtClean="0"/>
          </a:p>
          <a:p>
            <a:endParaRPr lang="de-AT" altLang="en-US" smtClean="0"/>
          </a:p>
          <a:p>
            <a:r>
              <a:rPr lang="de-AT" altLang="en-US" smtClean="0"/>
              <a:t>Find the SVM separating hyperplane using slack variables</a:t>
            </a:r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087689" y="2987676"/>
          <a:ext cx="494188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4" name="Equation" r:id="rId3" imgW="1917360" imgH="279360" progId="Equation.DSMT4">
                  <p:embed/>
                </p:oleObj>
              </mc:Choice>
              <mc:Fallback>
                <p:oleObj name="Equation" r:id="rId3" imgW="19173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9" y="2987676"/>
                        <a:ext cx="494188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34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SVM for multi classes</a:t>
            </a:r>
            <a:endParaRPr lang="en-US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If number of classes is larger than 2, there are several strategies such as:</a:t>
            </a:r>
          </a:p>
          <a:p>
            <a:pPr lvl="1">
              <a:defRPr/>
            </a:pPr>
            <a:r>
              <a:rPr lang="de-AT" dirty="0" smtClean="0"/>
              <a:t>Winner takes all:</a:t>
            </a:r>
          </a:p>
          <a:p>
            <a:pPr lvl="2">
              <a:defRPr/>
            </a:pPr>
            <a:r>
              <a:rPr lang="de-AT" dirty="0" smtClean="0"/>
              <a:t>Label all training points as y</a:t>
            </a:r>
            <a:r>
              <a:rPr lang="de-AT" baseline="-25000" dirty="0" smtClean="0"/>
              <a:t>i</a:t>
            </a:r>
            <a:r>
              <a:rPr lang="de-AT" dirty="0" smtClean="0"/>
              <a:t>=j with +1, all other y</a:t>
            </a:r>
            <a:r>
              <a:rPr lang="de-AT" baseline="-25000" dirty="0" smtClean="0"/>
              <a:t>i</a:t>
            </a:r>
            <a:r>
              <a:rPr lang="de-AT" dirty="0" smtClean="0"/>
              <a:t>≠j as -1 for each class j</a:t>
            </a:r>
          </a:p>
          <a:p>
            <a:pPr lvl="2">
              <a:defRPr/>
            </a:pPr>
            <a:r>
              <a:rPr lang="de-AT" dirty="0" smtClean="0"/>
              <a:t>Get the score</a:t>
            </a:r>
          </a:p>
          <a:p>
            <a:pPr lvl="2">
              <a:defRPr/>
            </a:pPr>
            <a:r>
              <a:rPr lang="de-AT" dirty="0" smtClean="0"/>
              <a:t>In the test stage, final decision function is</a:t>
            </a:r>
          </a:p>
          <a:p>
            <a:pPr lvl="2">
              <a:buFont typeface="Wingdings" panose="05000000000000000000" pitchFamily="2" charset="2"/>
              <a:buNone/>
              <a:defRPr/>
            </a:pPr>
            <a:endParaRPr lang="de-AT" dirty="0" smtClean="0"/>
          </a:p>
          <a:p>
            <a:pPr lvl="1">
              <a:defRPr/>
            </a:pPr>
            <a:r>
              <a:rPr lang="de-AT" dirty="0" smtClean="0"/>
              <a:t>DAGSVM: </a:t>
            </a:r>
          </a:p>
          <a:p>
            <a:pPr lvl="2">
              <a:defRPr/>
            </a:pPr>
            <a:r>
              <a:rPr lang="en-US" dirty="0" smtClean="0">
                <a:ea typeface="+mn-ea"/>
              </a:rPr>
              <a:t>make a directed acyclic graph of consecutive binary classifications to build </a:t>
            </a:r>
            <a:r>
              <a:rPr lang="en-US" dirty="0" smtClean="0">
                <a:solidFill>
                  <a:srgbClr val="FF0000"/>
                </a:solidFill>
                <a:ea typeface="+mn-ea"/>
              </a:rPr>
              <a:t>decision tree </a:t>
            </a:r>
            <a:r>
              <a:rPr lang="en-US" dirty="0" smtClean="0">
                <a:ea typeface="+mn-ea"/>
              </a:rPr>
              <a:t>class hierarchy</a:t>
            </a:r>
          </a:p>
          <a:p>
            <a:pPr lvl="1">
              <a:defRPr/>
            </a:pPr>
            <a:endParaRPr lang="en-US" dirty="0"/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507845"/>
              </p:ext>
            </p:extLst>
          </p:nvPr>
        </p:nvGraphicFramePr>
        <p:xfrm>
          <a:off x="7017328" y="3463711"/>
          <a:ext cx="282733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8" name="Equation" r:id="rId3" imgW="1002960" imgH="253800" progId="Equation.DSMT4">
                  <p:embed/>
                </p:oleObj>
              </mc:Choice>
              <mc:Fallback>
                <p:oleObj name="Equation" r:id="rId3" imgW="10029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7328" y="3463711"/>
                        <a:ext cx="2827338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773921"/>
              </p:ext>
            </p:extLst>
          </p:nvPr>
        </p:nvGraphicFramePr>
        <p:xfrm>
          <a:off x="7017328" y="4001294"/>
          <a:ext cx="3722687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" name="Equation" r:id="rId5" imgW="1320480" imgH="330120" progId="Equation.DSMT4">
                  <p:embed/>
                </p:oleObj>
              </mc:Choice>
              <mc:Fallback>
                <p:oleObj name="Equation" r:id="rId5" imgW="132048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7328" y="4001294"/>
                        <a:ext cx="3722687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43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z="3600"/>
              <a:t>Strength of SVM</a:t>
            </a:r>
            <a:endParaRPr lang="en-US" altLang="en-US" sz="360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altLang="en-US" sz="2400" dirty="0"/>
              <a:t>Strong generalization guarantees derived from the max margin property</a:t>
            </a:r>
          </a:p>
          <a:p>
            <a:r>
              <a:rPr lang="de-AT" altLang="en-US" sz="2400" dirty="0"/>
              <a:t>Able to use very high dimensional feature spaces using kernel trick</a:t>
            </a:r>
          </a:p>
          <a:p>
            <a:r>
              <a:rPr lang="en-US" altLang="en-US" sz="2400" dirty="0"/>
              <a:t>Accuracy is high owing to their ability to model complex nonlinear decision boundaries (margin maximization)</a:t>
            </a:r>
          </a:p>
          <a:p>
            <a:r>
              <a:rPr lang="en-US" altLang="en-US" sz="2400" dirty="0"/>
              <a:t>General methodology for many types of problems</a:t>
            </a:r>
          </a:p>
          <a:p>
            <a:r>
              <a:rPr lang="en-US" altLang="en-US" sz="2400" dirty="0"/>
              <a:t>Same Program + New Kernel = New </a:t>
            </a:r>
            <a:r>
              <a:rPr lang="en-US" altLang="en-US" sz="2400" dirty="0" smtClean="0"/>
              <a:t>method</a:t>
            </a:r>
          </a:p>
          <a:p>
            <a:r>
              <a:rPr lang="en-US" altLang="en-US" sz="2400" dirty="0" smtClean="0"/>
              <a:t>Support vectors = quality data</a:t>
            </a:r>
            <a:endParaRPr lang="en-US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869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z="3600"/>
              <a:t>Limitation of SVM</a:t>
            </a:r>
            <a:endParaRPr lang="en-US" altLang="en-US" sz="360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Training can be slow</a:t>
            </a:r>
          </a:p>
          <a:p>
            <a:r>
              <a:rPr lang="en-US" altLang="en-US" sz="2400" dirty="0"/>
              <a:t>Unclear on how to chose parameter c and Kernel?</a:t>
            </a:r>
          </a:p>
          <a:p>
            <a:r>
              <a:rPr lang="en-US" altLang="en-US" sz="2400" dirty="0"/>
              <a:t>Unclear on how to handle categorical independent variables?</a:t>
            </a:r>
          </a:p>
          <a:p>
            <a:r>
              <a:rPr lang="en-US" altLang="en-US" sz="2400" dirty="0"/>
              <a:t>Unclear on how to interpret results?</a:t>
            </a:r>
          </a:p>
          <a:p>
            <a:pPr>
              <a:lnSpc>
                <a:spcPct val="90000"/>
              </a:lnSpc>
            </a:pPr>
            <a:r>
              <a:rPr lang="de-AT" altLang="en-US" sz="2400" dirty="0"/>
              <a:t>Runing time is polynomial in the number of classes (for multiclass problem)</a:t>
            </a:r>
          </a:p>
          <a:p>
            <a:pPr>
              <a:lnSpc>
                <a:spcPct val="90000"/>
              </a:lnSpc>
            </a:pPr>
            <a:r>
              <a:rPr lang="de-AT" altLang="en-US" sz="2400" dirty="0"/>
              <a:t>Cannot jointly classify correlated instances in a systematic way</a:t>
            </a:r>
          </a:p>
          <a:p>
            <a:pPr>
              <a:lnSpc>
                <a:spcPct val="90000"/>
              </a:lnSpc>
            </a:pPr>
            <a:r>
              <a:rPr lang="de-AT" altLang="en-US" sz="2400" dirty="0"/>
              <a:t>Cannot model correlation and dependencies among different instances as in graphical model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287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SVM-Summary</a:t>
            </a:r>
            <a:endParaRPr lang="en-US" altLang="en-US" smtClean="0"/>
          </a:p>
        </p:txBody>
      </p:sp>
      <p:grpSp>
        <p:nvGrpSpPr>
          <p:cNvPr id="54275" name="Group 3"/>
          <p:cNvGrpSpPr>
            <a:grpSpLocks/>
          </p:cNvGrpSpPr>
          <p:nvPr/>
        </p:nvGrpSpPr>
        <p:grpSpPr bwMode="auto">
          <a:xfrm>
            <a:off x="1982788" y="1160320"/>
            <a:ext cx="4114800" cy="2667000"/>
            <a:chOff x="337" y="1296"/>
            <a:chExt cx="2592" cy="1680"/>
          </a:xfrm>
        </p:grpSpPr>
        <p:sp>
          <p:nvSpPr>
            <p:cNvPr id="54311" name="Oval 4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2" name="Oval 5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3" name="Oval 6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4" name="Oval 7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5" name="Oval 8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6" name="Oval 9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7" name="Oval 10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8" name="Oval 11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19" name="Oval 12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0" name="Oval 13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1" name="Oval 14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2" name="Oval 15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3" name="Oval 16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54324" name="Group 17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54329" name="Rectangle 18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0" name="Rectangle 19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1" name="Rectangle 20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2" name="Rectangle 21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3" name="Rectangle 22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4" name="Rectangle 23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5" name="Rectangle 24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6" name="Rectangle 25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7" name="Rectangle 26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8" name="Rectangle 27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39" name="Rectangle 28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40" name="Rectangle 2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41" name="Rectangle 30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4342" name="Rectangle 31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4325" name="Rectangle 32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26" name="Line 33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27" name="Line 34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28" name="Line 35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276" name="Group 36"/>
          <p:cNvGrpSpPr>
            <a:grpSpLocks/>
          </p:cNvGrpSpPr>
          <p:nvPr/>
        </p:nvGrpSpPr>
        <p:grpSpPr bwMode="auto">
          <a:xfrm>
            <a:off x="6096001" y="1160320"/>
            <a:ext cx="4113213" cy="2667000"/>
            <a:chOff x="2929" y="1296"/>
            <a:chExt cx="2591" cy="1680"/>
          </a:xfrm>
        </p:grpSpPr>
        <p:sp>
          <p:nvSpPr>
            <p:cNvPr id="54280" name="Oval 37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1" name="Oval 38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2" name="Oval 39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3" name="Oval 40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4" name="Oval 41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5" name="Oval 42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6" name="Oval 43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7" name="Oval 44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8" name="Oval 45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89" name="Oval 46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0" name="Oval 47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1" name="Oval 48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2" name="Oval 49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3" name="Rectangle 50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4" name="Rectangle 51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5" name="Rectangle 52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6" name="Rectangle 53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7" name="Rectangle 54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8" name="Rectangle 55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299" name="Rectangle 56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0" name="Rectangle 57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1" name="Rectangle 58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2" name="Rectangle 59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3" name="Rectangle 60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4" name="Rectangle 61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5" name="Rectangle 62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6" name="Rectangle 63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7" name="Rectangle 64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08" name="Line 65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09" name="Line 66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10" name="Line 67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277" name="Line 68"/>
          <p:cNvSpPr>
            <a:spLocks noChangeShapeType="1"/>
          </p:cNvSpPr>
          <p:nvPr/>
        </p:nvSpPr>
        <p:spPr bwMode="auto">
          <a:xfrm flipV="1">
            <a:off x="8280400" y="2760521"/>
            <a:ext cx="406400" cy="2206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4278" name="Text Box 69"/>
          <p:cNvSpPr txBox="1">
            <a:spLocks noChangeArrowheads="1"/>
          </p:cNvSpPr>
          <p:nvPr/>
        </p:nvSpPr>
        <p:spPr bwMode="auto">
          <a:xfrm>
            <a:off x="8382000" y="2836721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</a:p>
        </p:txBody>
      </p:sp>
      <p:sp>
        <p:nvSpPr>
          <p:cNvPr id="121926" name="Text Box 70"/>
          <p:cNvSpPr txBox="1">
            <a:spLocks noChangeArrowheads="1"/>
          </p:cNvSpPr>
          <p:nvPr/>
        </p:nvSpPr>
        <p:spPr bwMode="auto">
          <a:xfrm>
            <a:off x="1905000" y="3903520"/>
            <a:ext cx="8305800" cy="2025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Let data D be (</a:t>
            </a:r>
            <a:r>
              <a:rPr lang="en-US" altLang="en-US" sz="1800" b="1"/>
              <a:t>X</a:t>
            </a:r>
            <a:r>
              <a:rPr lang="en-US" altLang="en-US" sz="1800" baseline="-25000"/>
              <a:t>1</a:t>
            </a:r>
            <a:r>
              <a:rPr lang="en-US" altLang="en-US" sz="1800"/>
              <a:t>, y</a:t>
            </a:r>
            <a:r>
              <a:rPr lang="en-US" altLang="en-US" sz="1800" baseline="-25000"/>
              <a:t>1</a:t>
            </a:r>
            <a:r>
              <a:rPr lang="en-US" altLang="en-US" sz="1800"/>
              <a:t>), …, (</a:t>
            </a:r>
            <a:r>
              <a:rPr lang="en-US" altLang="en-US" sz="1800" b="1"/>
              <a:t>X</a:t>
            </a:r>
            <a:r>
              <a:rPr lang="en-US" altLang="en-US" sz="1800" baseline="-25000"/>
              <a:t>|D|</a:t>
            </a:r>
            <a:r>
              <a:rPr lang="en-US" altLang="en-US" sz="1800"/>
              <a:t>, y</a:t>
            </a:r>
            <a:r>
              <a:rPr lang="en-US" altLang="en-US" sz="1800" baseline="-25000"/>
              <a:t>|D|</a:t>
            </a:r>
            <a:r>
              <a:rPr lang="en-US" altLang="en-US" sz="1800"/>
              <a:t>), where </a:t>
            </a:r>
            <a:r>
              <a:rPr lang="en-US" altLang="en-US" sz="1800" b="1"/>
              <a:t>X</a:t>
            </a:r>
            <a:r>
              <a:rPr lang="en-US" altLang="en-US" sz="1800" baseline="-25000"/>
              <a:t>i</a:t>
            </a:r>
            <a:r>
              <a:rPr lang="en-US" altLang="en-US" sz="1800"/>
              <a:t> is the set of training tuples associated with the class labels y</a:t>
            </a:r>
            <a:r>
              <a:rPr lang="en-US" altLang="en-US" sz="1800" baseline="-25000"/>
              <a:t>i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/>
              <a:t>There are infinite lines (hyperplanes) separating the two classes but we want to find the best one (the one that minimizes classification error on unseen data)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/>
              <a:t>SVM searches for the hyperplane with the largest margin, i.e., </a:t>
            </a:r>
            <a:r>
              <a:rPr lang="en-US" altLang="en-US" sz="1800" b="1"/>
              <a:t>maximum marginal hyperplane</a:t>
            </a:r>
            <a:r>
              <a:rPr lang="en-US" altLang="en-US" sz="1800"/>
              <a:t> (MMH)</a:t>
            </a:r>
          </a:p>
        </p:txBody>
      </p:sp>
    </p:spTree>
    <p:extLst>
      <p:ext uri="{BB962C8B-B14F-4D97-AF65-F5344CB8AC3E}">
        <p14:creationId xmlns:p14="http://schemas.microsoft.com/office/powerpoint/2010/main" val="3900540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26" grpId="0" animBg="1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en-US" smtClean="0"/>
              <a:t>SVM-Summary (contd)</a:t>
            </a:r>
            <a:endParaRPr lang="en-US" altLang="en-US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With the new dimension, it searches for the linear optimal separating hyperplane (i.e., “decision boundary”)</a:t>
            </a:r>
          </a:p>
          <a:p>
            <a:r>
              <a:rPr lang="en-US" altLang="en-US" dirty="0"/>
              <a:t>With an appropriate nonlinear mapping to a sufficiently high dimension, data from two classes can always be separated by a hyperplane</a:t>
            </a:r>
          </a:p>
          <a:p>
            <a:r>
              <a:rPr lang="en-US" altLang="en-US" dirty="0"/>
              <a:t>SVM finds this hyperplane using support vectors (“essential” training tuples) and margins (defined by the support vectors</a:t>
            </a:r>
            <a:r>
              <a:rPr lang="en-US" altLang="en-US" dirty="0" smtClean="0"/>
              <a:t>) </a:t>
            </a:r>
            <a:r>
              <a:rPr lang="en-US" altLang="en-US" dirty="0" smtClean="0">
                <a:sym typeface="Wingdings" panose="05000000000000000000" pitchFamily="2" charset="2"/>
              </a:rPr>
              <a:t> </a:t>
            </a:r>
            <a:r>
              <a:rPr lang="en-US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high quality data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52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NN, NB,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Neural Network</a:t>
            </a:r>
          </a:p>
          <a:p>
            <a:pPr lvl="1"/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Can approximate any function</a:t>
            </a:r>
          </a:p>
          <a:p>
            <a:pPr lvl="1"/>
            <a:r>
              <a:rPr lang="en-US" dirty="0" smtClean="0"/>
              <a:t>Non necessarily optimal</a:t>
            </a:r>
            <a:endParaRPr lang="en-US" sz="1050" dirty="0"/>
          </a:p>
          <a:p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More data produces better results</a:t>
            </a:r>
          </a:p>
          <a:p>
            <a:pPr lvl="1"/>
            <a:r>
              <a:rPr lang="en-US" dirty="0" smtClean="0"/>
              <a:t>Lazy Learning (wait for test data)</a:t>
            </a:r>
          </a:p>
          <a:p>
            <a:pPr lvl="1"/>
            <a:r>
              <a:rPr lang="en-US" dirty="0" smtClean="0"/>
              <a:t>Imbalance data influence the prior</a:t>
            </a:r>
            <a:endParaRPr lang="en-US" sz="1200" dirty="0" smtClean="0"/>
          </a:p>
          <a:p>
            <a:r>
              <a:rPr lang="en-US" dirty="0" smtClean="0"/>
              <a:t>SVM</a:t>
            </a:r>
          </a:p>
          <a:p>
            <a:pPr lvl="1"/>
            <a:r>
              <a:rPr lang="en-US" dirty="0" smtClean="0"/>
              <a:t>Support Vector </a:t>
            </a:r>
            <a:r>
              <a:rPr lang="en-US" dirty="0" smtClean="0">
                <a:sym typeface="Wingdings" panose="05000000000000000000" pitchFamily="2" charset="2"/>
              </a:rPr>
              <a:t>= Quality Data (others does not matter)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Optimal = max margin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Linear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740189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SVM Resources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 smtClean="0">
                <a:hlinkClick r:id="rId2"/>
              </a:rPr>
              <a:t>http://www.support-vector.net/</a:t>
            </a:r>
            <a:endParaRPr lang="en-US" altLang="en-US" dirty="0" smtClean="0"/>
          </a:p>
          <a:p>
            <a:r>
              <a:rPr lang="en-US" altLang="en-US" dirty="0" smtClean="0">
                <a:hlinkClick r:id="rId3"/>
              </a:rPr>
              <a:t>http://www.kernel-machines.org/</a:t>
            </a:r>
            <a:endParaRPr lang="en-US" altLang="en-US" dirty="0" smtClean="0"/>
          </a:p>
          <a:p>
            <a:r>
              <a:rPr lang="en-US" altLang="en-US" dirty="0">
                <a:hlinkClick r:id="rId4"/>
              </a:rPr>
              <a:t>http://people.revoledu.com/kardi/tutorial/SVM</a:t>
            </a:r>
            <a:r>
              <a:rPr lang="en-US" altLang="en-US" dirty="0" smtClean="0">
                <a:hlinkClick r:id="rId4"/>
              </a:rPr>
              <a:t>/</a:t>
            </a:r>
            <a:endParaRPr lang="en-US" alt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people.revoledu.com/kardi/tutorial/SVM/SVM+in+Python.html</a:t>
            </a:r>
            <a:endParaRPr lang="en-US" dirty="0" smtClean="0"/>
          </a:p>
          <a:p>
            <a:pPr>
              <a:lnSpc>
                <a:spcPct val="160000"/>
              </a:lnSpc>
            </a:pPr>
            <a:r>
              <a:rPr lang="en-US" altLang="en-US" sz="2000" dirty="0" smtClean="0"/>
              <a:t>Representative </a:t>
            </a:r>
            <a:r>
              <a:rPr lang="en-US" altLang="en-US" sz="2000" dirty="0"/>
              <a:t>implementations</a:t>
            </a:r>
          </a:p>
          <a:p>
            <a:pPr lvl="1">
              <a:lnSpc>
                <a:spcPct val="160000"/>
              </a:lnSpc>
            </a:pPr>
            <a:r>
              <a:rPr lang="en-US" altLang="en-US" sz="1800" dirty="0"/>
              <a:t>LIBSVM: an efficient implementation of SVM, multi-class classifications, nu-SVM, one-class SVM, including also various interfaces with java, python, etc</a:t>
            </a:r>
            <a:r>
              <a:rPr lang="en-US" altLang="en-US" sz="1800" dirty="0" smtClean="0"/>
              <a:t>.</a:t>
            </a:r>
          </a:p>
          <a:p>
            <a:pPr lvl="1">
              <a:lnSpc>
                <a:spcPct val="160000"/>
              </a:lnSpc>
            </a:pPr>
            <a:r>
              <a:rPr lang="en-US" altLang="en-US" sz="1800" b="1" dirty="0" err="1" smtClean="0"/>
              <a:t>Scikit</a:t>
            </a:r>
            <a:r>
              <a:rPr lang="en-US" altLang="en-US" sz="1800" b="1" dirty="0" smtClean="0"/>
              <a:t>-learn</a:t>
            </a:r>
            <a:r>
              <a:rPr lang="en-US" altLang="en-US" sz="1800" dirty="0" smtClean="0"/>
              <a:t>: for python</a:t>
            </a:r>
            <a:endParaRPr lang="en-US" altLang="en-US" sz="1800" dirty="0"/>
          </a:p>
          <a:p>
            <a:pPr lvl="1">
              <a:lnSpc>
                <a:spcPct val="160000"/>
              </a:lnSpc>
            </a:pPr>
            <a:r>
              <a:rPr lang="en-US" altLang="en-US" sz="1800" dirty="0"/>
              <a:t>SVM-light: simpler but performance is not better than LIBSVM, support only binary classification and only C language</a:t>
            </a:r>
          </a:p>
          <a:p>
            <a:pPr lvl="1">
              <a:lnSpc>
                <a:spcPct val="160000"/>
              </a:lnSpc>
            </a:pPr>
            <a:r>
              <a:rPr lang="en-US" altLang="en-US" sz="1800" dirty="0"/>
              <a:t>SVM-torch: another recent implementation also written in C.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02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SVM</a:t>
            </a:r>
            <a:r>
              <a:rPr lang="en-US" altLang="en-US" dirty="0"/>
              <a:t> Literatures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0" y="1295400"/>
            <a:ext cx="8458200" cy="52578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en-US" sz="2000" dirty="0"/>
              <a:t>“Statistical Learning Theory” by </a:t>
            </a:r>
            <a:r>
              <a:rPr lang="en-US" altLang="en-US" sz="2000" dirty="0" err="1" smtClean="0"/>
              <a:t>Vapnik</a:t>
            </a:r>
            <a:endParaRPr lang="en-US" altLang="en-US" sz="2000" dirty="0"/>
          </a:p>
          <a:p>
            <a:pPr>
              <a:lnSpc>
                <a:spcPct val="130000"/>
              </a:lnSpc>
            </a:pPr>
            <a:r>
              <a:rPr lang="en-US" altLang="en-US" sz="2000" dirty="0"/>
              <a:t>C. J. C. Burges. </a:t>
            </a:r>
            <a:r>
              <a:rPr lang="en-US" altLang="en-US" sz="2000" dirty="0">
                <a:hlinkClick r:id="rId4"/>
              </a:rPr>
              <a:t>A Tutorial on Support Vector Machines for Pattern Recognition</a:t>
            </a:r>
            <a:r>
              <a:rPr lang="en-US" altLang="en-US" sz="2000" dirty="0"/>
              <a:t>. </a:t>
            </a:r>
            <a:r>
              <a:rPr lang="en-US" altLang="en-US" sz="2000" i="1" dirty="0"/>
              <a:t>Knowledge Discovery and Data Mining</a:t>
            </a:r>
            <a:r>
              <a:rPr lang="en-US" altLang="en-US" sz="2000" dirty="0"/>
              <a:t>, 2(2), 1998</a:t>
            </a:r>
            <a:r>
              <a:rPr lang="en-US" altLang="en-US" sz="2000" dirty="0" smtClean="0"/>
              <a:t>.</a:t>
            </a:r>
            <a:endParaRPr lang="en-US" altLang="en-US" sz="1800" dirty="0"/>
          </a:p>
          <a:p>
            <a:pPr>
              <a:lnSpc>
                <a:spcPct val="130000"/>
              </a:lnSpc>
            </a:pPr>
            <a:r>
              <a:rPr lang="en-US" altLang="en-US" sz="2000" dirty="0"/>
              <a:t>N. </a:t>
            </a:r>
            <a:r>
              <a:rPr lang="en-US" altLang="en-US" sz="2000" dirty="0" err="1"/>
              <a:t>Cristianini</a:t>
            </a:r>
            <a:r>
              <a:rPr lang="en-US" altLang="en-US" sz="2000" dirty="0"/>
              <a:t> and J. </a:t>
            </a:r>
            <a:r>
              <a:rPr lang="en-US" altLang="en-US" sz="2000" dirty="0" err="1" smtClean="0"/>
              <a:t>Shawe</a:t>
            </a:r>
            <a:r>
              <a:rPr lang="en-US" altLang="en-US" sz="2000" dirty="0" smtClean="0"/>
              <a:t>-Taylor, An </a:t>
            </a:r>
            <a:r>
              <a:rPr lang="en-US" altLang="en-US" sz="2000" dirty="0"/>
              <a:t>Introduction to Support Vector </a:t>
            </a:r>
            <a:r>
              <a:rPr lang="en-US" altLang="en-US" sz="2000" dirty="0" smtClean="0"/>
              <a:t>Machines</a:t>
            </a:r>
            <a:endParaRPr lang="en-US" altLang="en-US" sz="2000" dirty="0"/>
          </a:p>
          <a:p>
            <a:pPr>
              <a:lnSpc>
                <a:spcPct val="130000"/>
              </a:lnSpc>
            </a:pPr>
            <a:r>
              <a:rPr lang="en-US" altLang="en-US" sz="2000" dirty="0" smtClean="0"/>
              <a:t>Teknomo, Support Vector Machine Tutorial, Revoledu.com</a:t>
            </a:r>
          </a:p>
          <a:p>
            <a:pPr>
              <a:lnSpc>
                <a:spcPct val="130000"/>
              </a:lnSpc>
            </a:pPr>
            <a:r>
              <a:rPr lang="en-US" altLang="en-US" sz="2000" dirty="0" err="1" smtClean="0"/>
              <a:t>Duda</a:t>
            </a:r>
            <a:r>
              <a:rPr lang="en-US" altLang="en-US" sz="2000" dirty="0" smtClean="0"/>
              <a:t>, Hart &amp; Stork, Pattern Classification</a:t>
            </a:r>
          </a:p>
          <a:p>
            <a:pPr>
              <a:lnSpc>
                <a:spcPct val="130000"/>
              </a:lnSpc>
            </a:pPr>
            <a:endParaRPr lang="en-US" altLang="en-US" sz="2000" dirty="0" smtClean="0"/>
          </a:p>
          <a:p>
            <a:pPr>
              <a:lnSpc>
                <a:spcPct val="130000"/>
              </a:lnSpc>
            </a:pPr>
            <a:endParaRPr lang="en-US" altLang="en-US" sz="2000" dirty="0" smtClean="0"/>
          </a:p>
          <a:p>
            <a:pPr>
              <a:lnSpc>
                <a:spcPct val="130000"/>
              </a:lnSpc>
            </a:pPr>
            <a:endParaRPr lang="en-US" altLang="en-US" sz="2000" dirty="0"/>
          </a:p>
        </p:txBody>
      </p:sp>
      <p:graphicFrame>
        <p:nvGraphicFramePr>
          <p:cNvPr id="307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226805"/>
              </p:ext>
            </p:extLst>
          </p:nvPr>
        </p:nvGraphicFramePr>
        <p:xfrm>
          <a:off x="10597356" y="3635086"/>
          <a:ext cx="1512887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5" name="Photo Editor Photo" r:id="rId5" imgW="4285714" imgH="5125165" progId="MSPhotoEd.3">
                  <p:embed/>
                </p:oleObj>
              </mc:Choice>
              <mc:Fallback>
                <p:oleObj name="Photo Editor Photo" r:id="rId5" imgW="4285714" imgH="512516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7356" y="3635086"/>
                        <a:ext cx="1512887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 descr="https://images-na.ssl-images-amazon.com/images/I/41hfmqSExFL._SX349_BO1,204,203,200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5086"/>
            <a:ext cx="1632351" cy="232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ages-na.ssl-images-amazon.com/images/I/41%2BpBWYPh5L._SX313_BO1,204,203,20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642" y="0"/>
            <a:ext cx="1751357" cy="27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52" y="1295400"/>
            <a:ext cx="1817796" cy="21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55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Intuitive Illustration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828800" y="5330536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/>
              <a:t>One Possible Solution</a:t>
            </a:r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6189"/>
          <a:ext cx="4724400" cy="438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6189"/>
                        <a:ext cx="4724400" cy="438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047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explain the keywords for SVM?</a:t>
            </a:r>
          </a:p>
          <a:p>
            <a:pPr lvl="1"/>
            <a:r>
              <a:rPr lang="en-US" dirty="0" smtClean="0"/>
              <a:t>Maximum Margin</a:t>
            </a:r>
          </a:p>
          <a:p>
            <a:pPr lvl="1"/>
            <a:r>
              <a:rPr lang="en-US" dirty="0" smtClean="0"/>
              <a:t>Linear Classifier</a:t>
            </a:r>
          </a:p>
          <a:p>
            <a:pPr lvl="1"/>
            <a:r>
              <a:rPr lang="en-US" dirty="0" smtClean="0"/>
              <a:t>Kernel Trick</a:t>
            </a:r>
          </a:p>
          <a:p>
            <a:pPr lvl="1"/>
            <a:r>
              <a:rPr lang="en-US" dirty="0" smtClean="0"/>
              <a:t>Support Vector</a:t>
            </a:r>
          </a:p>
          <a:p>
            <a:pPr lvl="1"/>
            <a:r>
              <a:rPr lang="en-US" dirty="0" smtClean="0"/>
              <a:t>Quality Data</a:t>
            </a:r>
          </a:p>
          <a:p>
            <a:pPr lvl="1"/>
            <a:r>
              <a:rPr lang="en-US" dirty="0" smtClean="0"/>
              <a:t>Duality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869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do you compare SVM and PCA in dimensional reduction and data reduction?</a:t>
            </a:r>
          </a:p>
          <a:p>
            <a:pPr lvl="1"/>
            <a:r>
              <a:rPr lang="en-US" sz="3200" dirty="0" smtClean="0"/>
              <a:t>Why do we need to reduce dimension?</a:t>
            </a:r>
          </a:p>
          <a:p>
            <a:pPr lvl="1"/>
            <a:r>
              <a:rPr lang="en-US" sz="3200" dirty="0" smtClean="0"/>
              <a:t>Why PCA can reduce dimension?</a:t>
            </a:r>
          </a:p>
          <a:p>
            <a:pPr lvl="1"/>
            <a:r>
              <a:rPr lang="en-US" sz="3200" dirty="0" smtClean="0"/>
              <a:t>Why SVM increase the dimension?</a:t>
            </a:r>
          </a:p>
          <a:p>
            <a:pPr lvl="1"/>
            <a:r>
              <a:rPr lang="en-US" sz="3200" dirty="0" smtClean="0"/>
              <a:t>Why SVM can reduce data?</a:t>
            </a:r>
          </a:p>
          <a:p>
            <a:pPr lvl="1"/>
            <a:r>
              <a:rPr lang="en-US" sz="3200" dirty="0" smtClean="0"/>
              <a:t>Why do we need to reduce data to quality data?</a:t>
            </a:r>
          </a:p>
          <a:p>
            <a:pPr lvl="1"/>
            <a:r>
              <a:rPr lang="en-US" sz="3200" dirty="0" smtClean="0"/>
              <a:t>What are the possible application of quality data?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748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Permission is granted to use, modify and distribute this slide as long as the copy right page remain intact and unmodified.</a:t>
            </a:r>
          </a:p>
          <a:p>
            <a:endParaRPr lang="en-US" dirty="0"/>
          </a:p>
          <a:p>
            <a:r>
              <a:rPr lang="en-US" dirty="0" smtClean="0"/>
              <a:t>Copyright © 2017 </a:t>
            </a:r>
            <a:r>
              <a:rPr lang="en-US" dirty="0">
                <a:hlinkClick r:id="rId2"/>
              </a:rPr>
              <a:t>Kardi Teknomo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people.revoledu.com/kardi/tutorial/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9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Intuitive Illustration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56954" y="5434013"/>
            <a:ext cx="8534400" cy="38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Another possible solution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170363" y="1241425"/>
          <a:ext cx="4724400" cy="438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1241425"/>
                        <a:ext cx="4724400" cy="438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3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1929</Words>
  <Application>Microsoft Office PowerPoint</Application>
  <PresentationFormat>Widescreen</PresentationFormat>
  <Paragraphs>393</Paragraphs>
  <Slides>82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82</vt:i4>
      </vt:variant>
    </vt:vector>
  </HeadingPairs>
  <TitlesOfParts>
    <vt:vector size="96" baseType="lpstr">
      <vt:lpstr>Arial Unicode MS</vt:lpstr>
      <vt:lpstr>Helvetica-Narrow</vt:lpstr>
      <vt:lpstr>Arial</vt:lpstr>
      <vt:lpstr>Calibri</vt:lpstr>
      <vt:lpstr>Calibri Light</vt:lpstr>
      <vt:lpstr>Tahoma</vt:lpstr>
      <vt:lpstr>Times</vt:lpstr>
      <vt:lpstr>Wingdings</vt:lpstr>
      <vt:lpstr>Office Theme</vt:lpstr>
      <vt:lpstr>Equation</vt:lpstr>
      <vt:lpstr>Visio</vt:lpstr>
      <vt:lpstr>Image</vt:lpstr>
      <vt:lpstr>MathType 5.0 Equation</vt:lpstr>
      <vt:lpstr>Photo Editor Photo</vt:lpstr>
      <vt:lpstr>Support Vector Machine</vt:lpstr>
      <vt:lpstr>Overview &amp; Learning Objectives</vt:lpstr>
      <vt:lpstr>Part 2: Support Vector Machine</vt:lpstr>
      <vt:lpstr>What is SVM?</vt:lpstr>
      <vt:lpstr>SVM—History</vt:lpstr>
      <vt:lpstr>SVM Applications</vt:lpstr>
      <vt:lpstr>Intuitive Illustration</vt:lpstr>
      <vt:lpstr>Intuitive Illustration</vt:lpstr>
      <vt:lpstr>Intuitive Illustration</vt:lpstr>
      <vt:lpstr>Intuitive Illustration</vt:lpstr>
      <vt:lpstr>Intuitive Illustration</vt:lpstr>
      <vt:lpstr>Intuitive Illustration</vt:lpstr>
      <vt:lpstr>Another way to look at it</vt:lpstr>
      <vt:lpstr>Closest Points in Convex Hulls</vt:lpstr>
      <vt:lpstr>Plane Bisect Closest Points </vt:lpstr>
      <vt:lpstr>Margins and Complexity</vt:lpstr>
      <vt:lpstr>Margins and Complexity</vt:lpstr>
      <vt:lpstr>High Quality Data</vt:lpstr>
      <vt:lpstr>Support Vectors</vt:lpstr>
      <vt:lpstr>What is hyperplane?</vt:lpstr>
      <vt:lpstr>2 classes, linearly separable</vt:lpstr>
      <vt:lpstr>2 classes, linearly separable</vt:lpstr>
      <vt:lpstr>2 classes, linearly separable</vt:lpstr>
      <vt:lpstr>Normalized Margin</vt:lpstr>
      <vt:lpstr>Distance from hyperplane </vt:lpstr>
      <vt:lpstr>Separable case formulation </vt:lpstr>
      <vt:lpstr>Separable case formulation: Hard margin </vt:lpstr>
      <vt:lpstr>Classification</vt:lpstr>
      <vt:lpstr>Classification Based on Support Vectors</vt:lpstr>
      <vt:lpstr>Drawing 2D hyperplane</vt:lpstr>
      <vt:lpstr>2 classes, linearly inseparable</vt:lpstr>
      <vt:lpstr>Using Slack variables: Soft-Margin</vt:lpstr>
      <vt:lpstr>Cost function</vt:lpstr>
      <vt:lpstr>Non-Linear Decision Boundary</vt:lpstr>
      <vt:lpstr>Kernel Trick</vt:lpstr>
      <vt:lpstr>Example</vt:lpstr>
      <vt:lpstr>Example</vt:lpstr>
      <vt:lpstr>Example</vt:lpstr>
      <vt:lpstr>Linear Separating hyperplane</vt:lpstr>
      <vt:lpstr>Kernel</vt:lpstr>
      <vt:lpstr>Mapping Function Example</vt:lpstr>
      <vt:lpstr>Example: 1D-&gt;3D</vt:lpstr>
      <vt:lpstr>Answer</vt:lpstr>
      <vt:lpstr>Practice </vt:lpstr>
      <vt:lpstr>Answer</vt:lpstr>
      <vt:lpstr>Practice </vt:lpstr>
      <vt:lpstr>Answer</vt:lpstr>
      <vt:lpstr>Dual SVM</vt:lpstr>
      <vt:lpstr>How to use Kernel in SVM?</vt:lpstr>
      <vt:lpstr>Dual SVM overcome curse of dimensionality</vt:lpstr>
      <vt:lpstr>Example Dataset-1</vt:lpstr>
      <vt:lpstr>Answer</vt:lpstr>
      <vt:lpstr>Scatter Plot of the data</vt:lpstr>
      <vt:lpstr>Separating Hyperplane</vt:lpstr>
      <vt:lpstr>Margin and Support Vector </vt:lpstr>
      <vt:lpstr>Prediction</vt:lpstr>
      <vt:lpstr>Prediction</vt:lpstr>
      <vt:lpstr>Example</vt:lpstr>
      <vt:lpstr>Answer</vt:lpstr>
      <vt:lpstr>Practice Dataset-2</vt:lpstr>
      <vt:lpstr>Non-Linearly Separable</vt:lpstr>
      <vt:lpstr>Linear Kernel and Regularization</vt:lpstr>
      <vt:lpstr>Non-Linear Kernel</vt:lpstr>
      <vt:lpstr>Non-Linear Kernel: Overfitting</vt:lpstr>
      <vt:lpstr>1D Data (Dataset 3)</vt:lpstr>
      <vt:lpstr>Polynomial Kernel Degree 2</vt:lpstr>
      <vt:lpstr>Polynomial Kernel Degree 3</vt:lpstr>
      <vt:lpstr>RBF Kernel - Overfitting</vt:lpstr>
      <vt:lpstr>Assignment</vt:lpstr>
      <vt:lpstr>Transformation of space</vt:lpstr>
      <vt:lpstr>Assignment</vt:lpstr>
      <vt:lpstr>SVM for multi classes</vt:lpstr>
      <vt:lpstr>Strength of SVM</vt:lpstr>
      <vt:lpstr>Limitation of SVM</vt:lpstr>
      <vt:lpstr>SVM-Summary</vt:lpstr>
      <vt:lpstr>SVM-Summary (contd)</vt:lpstr>
      <vt:lpstr>Comparison NN, NB, SVM</vt:lpstr>
      <vt:lpstr>SVM Resources</vt:lpstr>
      <vt:lpstr>SVM Literatures</vt:lpstr>
      <vt:lpstr>Review</vt:lpstr>
      <vt:lpstr>Discussion</vt:lpstr>
      <vt:lpstr>Copy right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Jachin Jane O. Aberilla</dc:creator>
  <cp:lastModifiedBy>Kardi Teknomo</cp:lastModifiedBy>
  <cp:revision>57</cp:revision>
  <dcterms:created xsi:type="dcterms:W3CDTF">2017-05-24T11:14:22Z</dcterms:created>
  <dcterms:modified xsi:type="dcterms:W3CDTF">2017-06-06T05:02:06Z</dcterms:modified>
</cp:coreProperties>
</file>